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510" r:id="rId4"/>
    <p:sldId id="515" r:id="rId5"/>
    <p:sldId id="406" r:id="rId6"/>
    <p:sldId id="408" r:id="rId7"/>
    <p:sldId id="514" r:id="rId8"/>
    <p:sldId id="265" r:id="rId9"/>
    <p:sldId id="429" r:id="rId10"/>
    <p:sldId id="426" r:id="rId11"/>
    <p:sldId id="511" r:id="rId12"/>
    <p:sldId id="458" r:id="rId13"/>
    <p:sldId id="503" r:id="rId14"/>
    <p:sldId id="504" r:id="rId15"/>
    <p:sldId id="505" r:id="rId16"/>
    <p:sldId id="286" r:id="rId17"/>
    <p:sldId id="450" r:id="rId18"/>
    <p:sldId id="516" r:id="rId19"/>
    <p:sldId id="517" r:id="rId20"/>
    <p:sldId id="489" r:id="rId21"/>
    <p:sldId id="491" r:id="rId22"/>
    <p:sldId id="412" r:id="rId23"/>
    <p:sldId id="405" r:id="rId24"/>
  </p:sldIdLst>
  <p:sldSz cx="9144000" cy="6858000" type="screen4x3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555"/>
    <a:srgbClr val="F4895E"/>
    <a:srgbClr val="2316D2"/>
    <a:srgbClr val="094701"/>
    <a:srgbClr val="66FFFF"/>
    <a:srgbClr val="81DEFF"/>
    <a:srgbClr val="99FF99"/>
    <a:srgbClr val="FFFFCC"/>
    <a:srgbClr val="EDADD3"/>
    <a:srgbClr val="118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7" autoAdjust="0"/>
    <p:restoredTop sz="99768" autoAdjust="0"/>
  </p:normalViewPr>
  <p:slideViewPr>
    <p:cSldViewPr>
      <p:cViewPr varScale="1">
        <p:scale>
          <a:sx n="114" d="100"/>
          <a:sy n="11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5557691229978"/>
          <c:y val="2.7904086494798638E-2"/>
          <c:w val="0.81970697946049276"/>
          <c:h val="0.98810328264179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BC-4E77-B2E9-C8C20E7710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BC-4E77-B2E9-C8C20E77106C}"/>
              </c:ext>
            </c:extLst>
          </c:dPt>
          <c:dLbls>
            <c:dLbl>
              <c:idx val="0"/>
              <c:layout>
                <c:manualLayout>
                  <c:x val="1.560790197352646E-3"/>
                  <c:y val="0.226760298238467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332</a:t>
                    </a:r>
                    <a:r>
                      <a:rPr lang="en-US" baseline="0" dirty="0"/>
                      <a:t> 729,0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BC-4E77-B2E9-C8C20E77106C}"/>
                </c:ext>
              </c:extLst>
            </c:dLbl>
            <c:dLbl>
              <c:idx val="1"/>
              <c:layout>
                <c:manualLayout>
                  <c:x val="-1.1445662559315909E-16"/>
                  <c:y val="0.380733710363751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1 048</a:t>
                    </a:r>
                    <a:r>
                      <a:rPr lang="ru-RU" baseline="0" dirty="0"/>
                      <a:t> 094,0</a:t>
                    </a:r>
                    <a:endParaRPr lang="ru-RU" dirty="0"/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4BC-4E77-B2E9-C8C20E771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382917.7</c:v>
                </c:pt>
                <c:pt idx="1">
                  <c:v>866157.98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C-4E77-B2E9-C8C20E771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639232"/>
        <c:axId val="119935488"/>
      </c:barChart>
      <c:catAx>
        <c:axId val="1246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35488"/>
        <c:crosses val="autoZero"/>
        <c:auto val="1"/>
        <c:lblAlgn val="ctr"/>
        <c:lblOffset val="100"/>
        <c:noMultiLvlLbl val="0"/>
      </c:catAx>
      <c:valAx>
        <c:axId val="1199354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639232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207289172135407"/>
          <c:w val="0.61504708704856392"/>
          <c:h val="0.858445306921459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0870-4FE2-8389-0BD3CB792682}"/>
              </c:ext>
            </c:extLst>
          </c:dPt>
          <c:dPt>
            <c:idx val="1"/>
            <c:bubble3D val="0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3-0870-4FE2-8389-0BD3CB79268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870-4FE2-8389-0BD3CB7926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0870-4FE2-8389-0BD3CB792682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870-4FE2-8389-0BD3CB792682}"/>
              </c:ext>
            </c:extLst>
          </c:dPt>
          <c:dPt>
            <c:idx val="5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B-0870-4FE2-8389-0BD3CB792682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0870-4FE2-8389-0BD3CB792682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0870-4FE2-8389-0BD3CB792682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1-0870-4FE2-8389-0BD3CB792682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3-0870-4FE2-8389-0BD3CB792682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5-0870-4FE2-8389-0BD3CB792682}"/>
              </c:ext>
            </c:extLst>
          </c:dPt>
          <c:cat>
            <c:strRef>
              <c:f>Лист1!$A$2:$A$14</c:f>
              <c:strCache>
                <c:ptCount val="13"/>
                <c:pt idx="0">
                  <c:v>Общегосударственные расходы 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 </c:v>
                </c:pt>
                <c:pt idx="4">
                  <c:v>ЖКХ</c:v>
                </c:pt>
                <c:pt idx="5">
                  <c:v>Образование </c:v>
                </c:pt>
                <c:pt idx="6">
                  <c:v>Культура </c:v>
                </c:pt>
                <c:pt idx="7">
                  <c:v>Социальная политика</c:v>
                </c:pt>
                <c:pt idx="8">
                  <c:v>ФК и спорт</c:v>
                </c:pt>
                <c:pt idx="9">
                  <c:v>СМИ</c:v>
                </c:pt>
                <c:pt idx="10">
                  <c:v>Межбюджетные трансферты</c:v>
                </c:pt>
                <c:pt idx="11">
                  <c:v>Государственный долг </c:v>
                </c:pt>
                <c:pt idx="12">
                  <c:v>Охрана окружающей среды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4.9099999999999998E-2</c:v>
                </c:pt>
                <c:pt idx="1">
                  <c:v>0.03</c:v>
                </c:pt>
                <c:pt idx="2">
                  <c:v>7.1000000000000004E-3</c:v>
                </c:pt>
                <c:pt idx="3">
                  <c:v>4.2299999999999997E-2</c:v>
                </c:pt>
                <c:pt idx="4">
                  <c:v>9.0700000000000003E-2</c:v>
                </c:pt>
                <c:pt idx="5">
                  <c:v>0.67130000000000001</c:v>
                </c:pt>
                <c:pt idx="6">
                  <c:v>3.6200000000000003E-2</c:v>
                </c:pt>
                <c:pt idx="7">
                  <c:v>9.1000000000000004E-3</c:v>
                </c:pt>
                <c:pt idx="8">
                  <c:v>3.0999999999999999E-3</c:v>
                </c:pt>
                <c:pt idx="9">
                  <c:v>2.7000000000000001E-3</c:v>
                </c:pt>
                <c:pt idx="10">
                  <c:v>8.8200000000000001E-2</c:v>
                </c:pt>
                <c:pt idx="11">
                  <c:v>1E-4</c:v>
                </c:pt>
                <c:pt idx="12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C-4E05-8386-AFB6836BD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12509155093066"/>
          <c:y val="0.10630405369506565"/>
          <c:w val="0.32178194124604553"/>
          <c:h val="0.7859244414587974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7318590617302682E-2"/>
          <c:w val="0.97986461067366581"/>
          <c:h val="0.78103686311277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B3-4BA8-8ECA-DB673957E6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B3-4BA8-8ECA-DB673957E6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9B3-4BA8-8ECA-DB673957E691}"/>
              </c:ext>
            </c:extLst>
          </c:dPt>
          <c:dLbls>
            <c:dLbl>
              <c:idx val="0"/>
              <c:layout>
                <c:manualLayout>
                  <c:x val="2.91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3-4BA8-8ECA-DB673957E691}"/>
                </c:ext>
              </c:extLst>
            </c:dLbl>
            <c:dLbl>
              <c:idx val="1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3-4BA8-8ECA-DB673957E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9766</c:v>
                </c:pt>
                <c:pt idx="1">
                  <c:v>6510</c:v>
                </c:pt>
                <c:pt idx="2">
                  <c:v>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B3-4BA8-8ECA-DB673957E6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31375616"/>
        <c:axId val="47436864"/>
        <c:axId val="0"/>
      </c:bar3DChart>
      <c:catAx>
        <c:axId val="13137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 i="1" u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436864"/>
        <c:crosses val="autoZero"/>
        <c:auto val="1"/>
        <c:lblAlgn val="ctr"/>
        <c:lblOffset val="100"/>
        <c:noMultiLvlLbl val="0"/>
      </c:catAx>
      <c:valAx>
        <c:axId val="4743686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3137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67913385826771"/>
          <c:y val="0"/>
          <c:w val="0.1904427016199926"/>
          <c:h val="0.1193942542969480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A5D04-0545-45D1-8566-DA08D8BFD34C}" type="doc">
      <dgm:prSet loTypeId="urn:microsoft.com/office/officeart/2005/8/layout/cycle3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EEF2218-5AF2-4410-8BC7-276BED66B6E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2500363" y="-468"/>
          <a:ext cx="2824762" cy="634900"/>
        </a:xfrm>
        <a:prstGeom prst="roundRect">
          <a:avLst/>
        </a:prstGeom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глава муниципального района «Балейский район»</a:t>
          </a:r>
        </a:p>
      </dgm:t>
    </dgm:pt>
    <dgm:pt modelId="{4808CE67-6715-4D95-AB79-9381A7AAADA8}" type="parTrans" cxnId="{5B4DAB15-1968-442D-AA84-46D6ABAE45E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4A335BF-BB1D-40D4-9319-5437CF8255B1}" type="sibTrans" cxnId="{5B4DAB15-1968-442D-AA84-46D6ABAE45E0}">
      <dgm:prSet/>
      <dgm:spPr>
        <a:xfrm>
          <a:off x="2792" y="1567"/>
          <a:ext cx="8182170" cy="4920747"/>
        </a:xfrm>
        <a:prstGeom prst="circularArrow">
          <a:avLst>
            <a:gd name="adj1" fmla="val 5544"/>
            <a:gd name="adj2" fmla="val 330680"/>
            <a:gd name="adj3" fmla="val 13227039"/>
            <a:gd name="adj4" fmla="val 17729847"/>
            <a:gd name="adj5" fmla="val 5757"/>
          </a:avLst>
        </a:prstGeom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B30197E-07E9-4D69-AF51-65F3777F39A5}">
      <dgm:prSet phldrT="[Текст]" custT="1"/>
      <dgm:spPr>
        <a:xfrm>
          <a:off x="5136528" y="741271"/>
          <a:ext cx="3093071" cy="6349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Совет  муниципального района «Балейский район»</a:t>
          </a:r>
        </a:p>
      </dgm:t>
    </dgm:pt>
    <dgm:pt modelId="{745BC2AA-05D0-41D0-97E7-A91BC3682B4F}" type="parTrans" cxnId="{907DF811-3E09-4B5C-98EC-7496E9A98BE7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922F63D-D5F4-43B7-A21E-5F8BE1CD2C06}" type="sibTrans" cxnId="{907DF811-3E09-4B5C-98EC-7496E9A98BE7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0B103CE-A9D7-4334-BAEF-BCE1F0D61CBA}">
      <dgm:prSet phldrT="[Текст]" custT="1"/>
      <dgm:spPr>
        <a:xfrm>
          <a:off x="4745023" y="1860167"/>
          <a:ext cx="3484576" cy="64437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управление Федерального казначейства по </a:t>
          </a:r>
          <a:r>
            <a:rPr lang="ru-RU" sz="1600" b="1" cap="all" spc="0" dirty="0" err="1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ЗАБАЙКАЛЬСКОму</a:t>
          </a:r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b="1" cap="all" spc="0" dirty="0" err="1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КРАю</a:t>
          </a:r>
          <a:endParaRPr lang="ru-RU" sz="1600" b="1" cap="all" spc="0" dirty="0">
            <a:ln w="9000" cmpd="sng">
              <a:noFill/>
              <a:prstDash val="solid"/>
            </a:ln>
            <a:solidFill>
              <a:schemeClr val="tx1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A4780E3-0B6C-4C8C-A656-F734BFD79464}" type="parTrans" cxnId="{0D48A0BF-F6A1-484C-B561-F228626B79B1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20DB8E-CFA9-40FD-A4B2-E028B8703F7D}" type="sibTrans" cxnId="{0D48A0BF-F6A1-484C-B561-F228626B79B1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AB46D74-0D7C-4CE1-8543-716A0AC352B0}">
      <dgm:prSet phldrT="[Текст]" custT="1"/>
      <dgm:spPr>
        <a:xfrm>
          <a:off x="5064670" y="3002856"/>
          <a:ext cx="3164929" cy="70444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Контрольно-СЧЕТНАЯ ПАЛАТА  муниципального района «Балейский район»</a:t>
          </a:r>
        </a:p>
      </dgm:t>
    </dgm:pt>
    <dgm:pt modelId="{918EAC26-9350-4377-87CE-180FF9082E3F}" type="parTrans" cxnId="{26BADA5F-AC27-4888-9086-D1187B2E28A8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2C01916-5B5C-4DB5-AE4E-E15699360CA0}" type="sibTrans" cxnId="{26BADA5F-AC27-4888-9086-D1187B2E28A8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F7F9E6D-F574-467E-952D-BB0B35AE23E7}">
      <dgm:prSet phldrT="[Текст]" custT="1"/>
      <dgm:spPr>
        <a:xfrm>
          <a:off x="4467781" y="4063622"/>
          <a:ext cx="3343235" cy="64352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распорядители, распорядители и получатели средств бюджета района</a:t>
          </a:r>
        </a:p>
      </dgm:t>
    </dgm:pt>
    <dgm:pt modelId="{4B32B3CC-F2A0-4A44-8722-56BD33A38AA5}" type="parTrans" cxnId="{24D450B5-E544-4993-8CCC-62CDEC844A7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D846B5C-682D-4608-830C-5F0DA44F8BE6}" type="sibTrans" cxnId="{24D450B5-E544-4993-8CCC-62CDEC844A7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50C5819-1C83-4A4A-BC5D-FCE60CE17A8F}">
      <dgm:prSet phldrT="[Текст]" custT="1"/>
      <dgm:spPr>
        <a:xfrm>
          <a:off x="0" y="753251"/>
          <a:ext cx="2969291" cy="634900"/>
        </a:xfrm>
        <a:prstGeom prst="roundRect">
          <a:avLst/>
        </a:prstGeom>
        <a:solidFill>
          <a:srgbClr val="99FF66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администрация муниципального района «Балейский район»</a:t>
          </a:r>
        </a:p>
      </dgm:t>
    </dgm:pt>
    <dgm:pt modelId="{F2DD1601-1B76-4DE4-8B51-50C8922597C9}" type="parTrans" cxnId="{6627E397-3532-4544-B2B5-32DD8D5FDBD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50B2886-05C4-49D4-BCB8-E0D987F36BE2}" type="sibTrans" cxnId="{6627E397-3532-4544-B2B5-32DD8D5FDBD0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A96D21E-B6BB-44DE-938F-C66F85E62C48}">
      <dgm:prSet phldrT="[Текст]" custT="1"/>
      <dgm:spPr>
        <a:xfrm>
          <a:off x="573547" y="4067979"/>
          <a:ext cx="2907870" cy="639173"/>
        </a:xfrm>
        <a:prstGeom prst="roundRect">
          <a:avLst/>
        </a:prstGeom>
        <a:solidFill>
          <a:srgbClr val="FFFF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администраторы (администраторы) доходов бюджета района</a:t>
          </a:r>
        </a:p>
      </dgm:t>
    </dgm:pt>
    <dgm:pt modelId="{0FA5E200-2259-49D0-8945-20D04D1B659A}" type="parTrans" cxnId="{9741653F-11D1-49F2-BAAA-18519B8BAA52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670BCA8-1A58-44BE-8114-5522050CEEF9}" type="sibTrans" cxnId="{9741653F-11D1-49F2-BAAA-18519B8BAA52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551CEA1-0865-429F-B3EC-FD6B2B130121}">
      <dgm:prSet phldrT="[Текст]" custT="1"/>
      <dgm:spPr>
        <a:xfrm>
          <a:off x="0" y="3047766"/>
          <a:ext cx="3620762" cy="75002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администраторы (администраторы) источников финансирования дефицита бюджета района</a:t>
          </a:r>
        </a:p>
      </dgm:t>
    </dgm:pt>
    <dgm:pt modelId="{52201D02-65E9-4E3B-9058-73977B04FA21}" type="parTrans" cxnId="{4414E7D0-735F-4CA4-A2E1-69B3526BA77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BE97034-3810-45A1-9AAA-8FE7DDEC80FE}" type="sibTrans" cxnId="{4414E7D0-735F-4CA4-A2E1-69B3526BA77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5C31AA1-BACD-4FAD-AAD6-1EA24F327497}">
      <dgm:prSet phldrT="[Текст]" custT="1"/>
      <dgm:spPr>
        <a:xfrm>
          <a:off x="0" y="1845027"/>
          <a:ext cx="2944085" cy="6349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Комитет по финансам администрации                     муниципального района «Балейский район»</a:t>
          </a:r>
        </a:p>
      </dgm:t>
    </dgm:pt>
    <dgm:pt modelId="{E66B9101-EB35-466E-8CD9-30FBB37875B1}" type="parTrans" cxnId="{ABF6394C-B7CC-483A-97B1-F2C8085F616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DDB3DFD-C0FB-4D97-8A32-05F4FB333E1A}" type="sibTrans" cxnId="{ABF6394C-B7CC-483A-97B1-F2C8085F6163}">
      <dgm:prSet/>
      <dgm:spPr/>
      <dgm:t>
        <a:bodyPr/>
        <a:lstStyle/>
        <a:p>
          <a:endParaRPr lang="ru-RU" sz="2000" b="1" cap="all" spc="0">
            <a:ln w="9000" cmpd="sng">
              <a:noFill/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4CA037B-1478-4A4F-88FD-1593D8F7BAFD}" type="pres">
      <dgm:prSet presAssocID="{615A5D04-0545-45D1-8566-DA08D8BFD34C}" presName="Name0" presStyleCnt="0">
        <dgm:presLayoutVars>
          <dgm:dir/>
          <dgm:resizeHandles val="exact"/>
        </dgm:presLayoutVars>
      </dgm:prSet>
      <dgm:spPr/>
    </dgm:pt>
    <dgm:pt modelId="{52445FCE-837B-4E44-9FC8-4B86C20F188F}" type="pres">
      <dgm:prSet presAssocID="{615A5D04-0545-45D1-8566-DA08D8BFD34C}" presName="cycle" presStyleCnt="0"/>
      <dgm:spPr/>
    </dgm:pt>
    <dgm:pt modelId="{D1561EB6-77E7-4B05-821E-273BD11E98EB}" type="pres">
      <dgm:prSet presAssocID="{FEEF2218-5AF2-4410-8BC7-276BED66B6EE}" presName="nodeFirstNode" presStyleLbl="node1" presStyleIdx="0" presStyleCnt="9" custScaleX="222457" custScaleY="106730" custRadScaleRad="97488" custRadScaleInc="-8677">
        <dgm:presLayoutVars>
          <dgm:bulletEnabled val="1"/>
        </dgm:presLayoutVars>
      </dgm:prSet>
      <dgm:spPr/>
    </dgm:pt>
    <dgm:pt modelId="{7EEEFEBE-E988-41CA-90D7-8766331D4B48}" type="pres">
      <dgm:prSet presAssocID="{34A335BF-BB1D-40D4-9319-5437CF8255B1}" presName="sibTransFirstNode" presStyleLbl="bgShp" presStyleIdx="0" presStyleCnt="1" custScaleX="166279" custLinFactNeighborX="3681" custLinFactNeighborY="9781"/>
      <dgm:spPr/>
    </dgm:pt>
    <dgm:pt modelId="{2C16F276-D199-4AD5-ACCC-D12E00631E79}" type="pres">
      <dgm:prSet presAssocID="{EB30197E-07E9-4D69-AF51-65F3777F39A5}" presName="nodeFollowingNodes" presStyleLbl="node1" presStyleIdx="1" presStyleCnt="9" custScaleX="282942" custScaleY="132506" custRadScaleRad="116588" custRadScaleInc="59375">
        <dgm:presLayoutVars>
          <dgm:bulletEnabled val="1"/>
        </dgm:presLayoutVars>
      </dgm:prSet>
      <dgm:spPr/>
    </dgm:pt>
    <dgm:pt modelId="{209DD026-9254-43C2-BBB7-A19AAFB7BFDE}" type="pres">
      <dgm:prSet presAssocID="{60B103CE-A9D7-4334-BAEF-BCE1F0D61CBA}" presName="nodeFollowingNodes" presStyleLbl="node1" presStyleIdx="2" presStyleCnt="9" custScaleX="311717" custScaleY="134483" custRadScaleRad="98842" custRadScaleInc="14158">
        <dgm:presLayoutVars>
          <dgm:bulletEnabled val="1"/>
        </dgm:presLayoutVars>
      </dgm:prSet>
      <dgm:spPr/>
    </dgm:pt>
    <dgm:pt modelId="{B77052AF-D30D-4106-8E61-D97853A120C3}" type="pres">
      <dgm:prSet presAssocID="{AAB46D74-0D7C-4CE1-8543-716A0AC352B0}" presName="nodeFollowingNodes" presStyleLbl="node1" presStyleIdx="3" presStyleCnt="9" custScaleX="298918" custScaleY="147021" custRadScaleRad="106727" custRadScaleInc="-17033">
        <dgm:presLayoutVars>
          <dgm:bulletEnabled val="1"/>
        </dgm:presLayoutVars>
      </dgm:prSet>
      <dgm:spPr/>
    </dgm:pt>
    <dgm:pt modelId="{21D8BAF5-6A56-49D5-AE26-0D66F811E09B}" type="pres">
      <dgm:prSet presAssocID="{7F7F9E6D-F574-467E-952D-BB0B35AE23E7}" presName="nodeFollowingNodes" presStyleLbl="node1" presStyleIdx="4" presStyleCnt="9" custScaleX="258586" custScaleY="128959" custRadScaleRad="139571" custRadScaleInc="-72881">
        <dgm:presLayoutVars>
          <dgm:bulletEnabled val="1"/>
        </dgm:presLayoutVars>
      </dgm:prSet>
      <dgm:spPr/>
    </dgm:pt>
    <dgm:pt modelId="{95D23E67-DFA9-4333-AC9D-2FD9248720A4}" type="pres">
      <dgm:prSet presAssocID="{DA96D21E-B6BB-44DE-938F-C66F85E62C48}" presName="nodeFollowingNodes" presStyleLbl="node1" presStyleIdx="5" presStyleCnt="9" custScaleX="229002" custScaleY="133398" custRadScaleRad="133890" custRadScaleInc="70302">
        <dgm:presLayoutVars>
          <dgm:bulletEnabled val="1"/>
        </dgm:presLayoutVars>
      </dgm:prSet>
      <dgm:spPr/>
    </dgm:pt>
    <dgm:pt modelId="{E027DA41-EE35-43D6-97EA-9F211E96BB40}" type="pres">
      <dgm:prSet presAssocID="{2551CEA1-0865-429F-B3EC-FD6B2B130121}" presName="nodeFollowingNodes" presStyleLbl="node1" presStyleIdx="6" presStyleCnt="9" custScaleX="285144" custScaleY="156532" custRadScaleRad="105650" custRadScaleInc="19484">
        <dgm:presLayoutVars>
          <dgm:bulletEnabled val="1"/>
        </dgm:presLayoutVars>
      </dgm:prSet>
      <dgm:spPr/>
    </dgm:pt>
    <dgm:pt modelId="{83AE2F17-58EA-4C98-A235-DEA160BBD16B}" type="pres">
      <dgm:prSet presAssocID="{05C31AA1-BACD-4FAD-AAD6-1EA24F327497}" presName="nodeFollowingNodes" presStyleLbl="node1" presStyleIdx="7" presStyleCnt="9" custScaleX="303389" custScaleY="132506" custRadScaleRad="98967" custRadScaleInc="-11993">
        <dgm:presLayoutVars>
          <dgm:bulletEnabled val="1"/>
        </dgm:presLayoutVars>
      </dgm:prSet>
      <dgm:spPr/>
    </dgm:pt>
    <dgm:pt modelId="{11A99471-F451-4D37-8FD9-CD2ED93E1593}" type="pres">
      <dgm:prSet presAssocID="{250C5819-1C83-4A4A-BC5D-FCE60CE17A8F}" presName="nodeFollowingNodes" presStyleLbl="node1" presStyleIdx="8" presStyleCnt="9" custScaleX="292690" custScaleY="132506" custRadScaleRad="111899" custRadScaleInc="-55712">
        <dgm:presLayoutVars>
          <dgm:bulletEnabled val="1"/>
        </dgm:presLayoutVars>
      </dgm:prSet>
      <dgm:spPr/>
    </dgm:pt>
  </dgm:ptLst>
  <dgm:cxnLst>
    <dgm:cxn modelId="{907DF811-3E09-4B5C-98EC-7496E9A98BE7}" srcId="{615A5D04-0545-45D1-8566-DA08D8BFD34C}" destId="{EB30197E-07E9-4D69-AF51-65F3777F39A5}" srcOrd="1" destOrd="0" parTransId="{745BC2AA-05D0-41D0-97E7-A91BC3682B4F}" sibTransId="{7922F63D-D5F4-43B7-A21E-5F8BE1CD2C06}"/>
    <dgm:cxn modelId="{D614C314-44CD-4E23-A614-EB57133AA8F3}" type="presOf" srcId="{05C31AA1-BACD-4FAD-AAD6-1EA24F327497}" destId="{83AE2F17-58EA-4C98-A235-DEA160BBD16B}" srcOrd="0" destOrd="0" presId="urn:microsoft.com/office/officeart/2005/8/layout/cycle3"/>
    <dgm:cxn modelId="{5B4DAB15-1968-442D-AA84-46D6ABAE45E0}" srcId="{615A5D04-0545-45D1-8566-DA08D8BFD34C}" destId="{FEEF2218-5AF2-4410-8BC7-276BED66B6EE}" srcOrd="0" destOrd="0" parTransId="{4808CE67-6715-4D95-AB79-9381A7AAADA8}" sibTransId="{34A335BF-BB1D-40D4-9319-5437CF8255B1}"/>
    <dgm:cxn modelId="{90DBCF16-C8CC-405E-A268-6AA9BDB951B5}" type="presOf" srcId="{DA96D21E-B6BB-44DE-938F-C66F85E62C48}" destId="{95D23E67-DFA9-4333-AC9D-2FD9248720A4}" srcOrd="0" destOrd="0" presId="urn:microsoft.com/office/officeart/2005/8/layout/cycle3"/>
    <dgm:cxn modelId="{38E90938-C4EA-49A3-9F97-A014FA9FDA61}" type="presOf" srcId="{615A5D04-0545-45D1-8566-DA08D8BFD34C}" destId="{54CA037B-1478-4A4F-88FD-1593D8F7BAFD}" srcOrd="0" destOrd="0" presId="urn:microsoft.com/office/officeart/2005/8/layout/cycle3"/>
    <dgm:cxn modelId="{9741653F-11D1-49F2-BAAA-18519B8BAA52}" srcId="{615A5D04-0545-45D1-8566-DA08D8BFD34C}" destId="{DA96D21E-B6BB-44DE-938F-C66F85E62C48}" srcOrd="5" destOrd="0" parTransId="{0FA5E200-2259-49D0-8945-20D04D1B659A}" sibTransId="{B670BCA8-1A58-44BE-8114-5522050CEEF9}"/>
    <dgm:cxn modelId="{26BADA5F-AC27-4888-9086-D1187B2E28A8}" srcId="{615A5D04-0545-45D1-8566-DA08D8BFD34C}" destId="{AAB46D74-0D7C-4CE1-8543-716A0AC352B0}" srcOrd="3" destOrd="0" parTransId="{918EAC26-9350-4377-87CE-180FF9082E3F}" sibTransId="{F2C01916-5B5C-4DB5-AE4E-E15699360CA0}"/>
    <dgm:cxn modelId="{ABF6394C-B7CC-483A-97B1-F2C8085F6163}" srcId="{615A5D04-0545-45D1-8566-DA08D8BFD34C}" destId="{05C31AA1-BACD-4FAD-AAD6-1EA24F327497}" srcOrd="7" destOrd="0" parTransId="{E66B9101-EB35-466E-8CD9-30FBB37875B1}" sibTransId="{FDDB3DFD-C0FB-4D97-8A32-05F4FB333E1A}"/>
    <dgm:cxn modelId="{AE0E6291-5EF3-41CD-82C6-BA5D585C3E4E}" type="presOf" srcId="{AAB46D74-0D7C-4CE1-8543-716A0AC352B0}" destId="{B77052AF-D30D-4106-8E61-D97853A120C3}" srcOrd="0" destOrd="0" presId="urn:microsoft.com/office/officeart/2005/8/layout/cycle3"/>
    <dgm:cxn modelId="{6627E397-3532-4544-B2B5-32DD8D5FDBD0}" srcId="{615A5D04-0545-45D1-8566-DA08D8BFD34C}" destId="{250C5819-1C83-4A4A-BC5D-FCE60CE17A8F}" srcOrd="8" destOrd="0" parTransId="{F2DD1601-1B76-4DE4-8B51-50C8922597C9}" sibTransId="{A50B2886-05C4-49D4-BCB8-E0D987F36BE2}"/>
    <dgm:cxn modelId="{9ECDB599-FF21-4D69-9B90-ADC95E667ADB}" type="presOf" srcId="{34A335BF-BB1D-40D4-9319-5437CF8255B1}" destId="{7EEEFEBE-E988-41CA-90D7-8766331D4B48}" srcOrd="0" destOrd="0" presId="urn:microsoft.com/office/officeart/2005/8/layout/cycle3"/>
    <dgm:cxn modelId="{CAF401AA-9399-4442-B32C-7584162BD767}" type="presOf" srcId="{FEEF2218-5AF2-4410-8BC7-276BED66B6EE}" destId="{D1561EB6-77E7-4B05-821E-273BD11E98EB}" srcOrd="0" destOrd="0" presId="urn:microsoft.com/office/officeart/2005/8/layout/cycle3"/>
    <dgm:cxn modelId="{24D450B5-E544-4993-8CCC-62CDEC844A70}" srcId="{615A5D04-0545-45D1-8566-DA08D8BFD34C}" destId="{7F7F9E6D-F574-467E-952D-BB0B35AE23E7}" srcOrd="4" destOrd="0" parTransId="{4B32B3CC-F2A0-4A44-8722-56BD33A38AA5}" sibTransId="{1D846B5C-682D-4608-830C-5F0DA44F8BE6}"/>
    <dgm:cxn modelId="{0D48A0BF-F6A1-484C-B561-F228626B79B1}" srcId="{615A5D04-0545-45D1-8566-DA08D8BFD34C}" destId="{60B103CE-A9D7-4334-BAEF-BCE1F0D61CBA}" srcOrd="2" destOrd="0" parTransId="{8A4780E3-0B6C-4C8C-A656-F734BFD79464}" sibTransId="{6120DB8E-CFA9-40FD-A4B2-E028B8703F7D}"/>
    <dgm:cxn modelId="{53F656C7-3DE4-4FAF-82C6-A8D72E0DD2FB}" type="presOf" srcId="{2551CEA1-0865-429F-B3EC-FD6B2B130121}" destId="{E027DA41-EE35-43D6-97EA-9F211E96BB40}" srcOrd="0" destOrd="0" presId="urn:microsoft.com/office/officeart/2005/8/layout/cycle3"/>
    <dgm:cxn modelId="{124D15C8-1098-43DE-87B6-3907896028F7}" type="presOf" srcId="{7F7F9E6D-F574-467E-952D-BB0B35AE23E7}" destId="{21D8BAF5-6A56-49D5-AE26-0D66F811E09B}" srcOrd="0" destOrd="0" presId="urn:microsoft.com/office/officeart/2005/8/layout/cycle3"/>
    <dgm:cxn modelId="{4414E7D0-735F-4CA4-A2E1-69B3526BA773}" srcId="{615A5D04-0545-45D1-8566-DA08D8BFD34C}" destId="{2551CEA1-0865-429F-B3EC-FD6B2B130121}" srcOrd="6" destOrd="0" parTransId="{52201D02-65E9-4E3B-9058-73977B04FA21}" sibTransId="{2BE97034-3810-45A1-9AAA-8FE7DDEC80FE}"/>
    <dgm:cxn modelId="{BC7475F5-71DF-4B1B-9A4B-378478AF7B50}" type="presOf" srcId="{250C5819-1C83-4A4A-BC5D-FCE60CE17A8F}" destId="{11A99471-F451-4D37-8FD9-CD2ED93E1593}" srcOrd="0" destOrd="0" presId="urn:microsoft.com/office/officeart/2005/8/layout/cycle3"/>
    <dgm:cxn modelId="{EB836AF6-32F1-4622-80DD-1061809771CC}" type="presOf" srcId="{60B103CE-A9D7-4334-BAEF-BCE1F0D61CBA}" destId="{209DD026-9254-43C2-BBB7-A19AAFB7BFDE}" srcOrd="0" destOrd="0" presId="urn:microsoft.com/office/officeart/2005/8/layout/cycle3"/>
    <dgm:cxn modelId="{5C4073FB-DA36-4FD2-ABDD-67A37800A1B6}" type="presOf" srcId="{EB30197E-07E9-4D69-AF51-65F3777F39A5}" destId="{2C16F276-D199-4AD5-ACCC-D12E00631E79}" srcOrd="0" destOrd="0" presId="urn:microsoft.com/office/officeart/2005/8/layout/cycle3"/>
    <dgm:cxn modelId="{A669F128-28CC-4A73-BE0B-B1D35793CC96}" type="presParOf" srcId="{54CA037B-1478-4A4F-88FD-1593D8F7BAFD}" destId="{52445FCE-837B-4E44-9FC8-4B86C20F188F}" srcOrd="0" destOrd="0" presId="urn:microsoft.com/office/officeart/2005/8/layout/cycle3"/>
    <dgm:cxn modelId="{E0B2F137-B617-436D-8893-E69296AFF276}" type="presParOf" srcId="{52445FCE-837B-4E44-9FC8-4B86C20F188F}" destId="{D1561EB6-77E7-4B05-821E-273BD11E98EB}" srcOrd="0" destOrd="0" presId="urn:microsoft.com/office/officeart/2005/8/layout/cycle3"/>
    <dgm:cxn modelId="{9056784A-8D7D-45F5-9766-0FD1A5103FD9}" type="presParOf" srcId="{52445FCE-837B-4E44-9FC8-4B86C20F188F}" destId="{7EEEFEBE-E988-41CA-90D7-8766331D4B48}" srcOrd="1" destOrd="0" presId="urn:microsoft.com/office/officeart/2005/8/layout/cycle3"/>
    <dgm:cxn modelId="{3CD69163-6ACD-4279-A56C-8F2E7113472D}" type="presParOf" srcId="{52445FCE-837B-4E44-9FC8-4B86C20F188F}" destId="{2C16F276-D199-4AD5-ACCC-D12E00631E79}" srcOrd="2" destOrd="0" presId="urn:microsoft.com/office/officeart/2005/8/layout/cycle3"/>
    <dgm:cxn modelId="{493FED84-0FC2-49A2-AC1D-693E7EEC00B6}" type="presParOf" srcId="{52445FCE-837B-4E44-9FC8-4B86C20F188F}" destId="{209DD026-9254-43C2-BBB7-A19AAFB7BFDE}" srcOrd="3" destOrd="0" presId="urn:microsoft.com/office/officeart/2005/8/layout/cycle3"/>
    <dgm:cxn modelId="{52DA6427-3145-4C4B-8C6B-CBC0BFDDD783}" type="presParOf" srcId="{52445FCE-837B-4E44-9FC8-4B86C20F188F}" destId="{B77052AF-D30D-4106-8E61-D97853A120C3}" srcOrd="4" destOrd="0" presId="urn:microsoft.com/office/officeart/2005/8/layout/cycle3"/>
    <dgm:cxn modelId="{5CCC56E7-3CA3-45C0-99D2-01F34750CD1C}" type="presParOf" srcId="{52445FCE-837B-4E44-9FC8-4B86C20F188F}" destId="{21D8BAF5-6A56-49D5-AE26-0D66F811E09B}" srcOrd="5" destOrd="0" presId="urn:microsoft.com/office/officeart/2005/8/layout/cycle3"/>
    <dgm:cxn modelId="{2AD55BE5-ECEE-46D7-92B7-1874808C3B2C}" type="presParOf" srcId="{52445FCE-837B-4E44-9FC8-4B86C20F188F}" destId="{95D23E67-DFA9-4333-AC9D-2FD9248720A4}" srcOrd="6" destOrd="0" presId="urn:microsoft.com/office/officeart/2005/8/layout/cycle3"/>
    <dgm:cxn modelId="{CB19199F-330C-453B-9B21-2419238EF4BF}" type="presParOf" srcId="{52445FCE-837B-4E44-9FC8-4B86C20F188F}" destId="{E027DA41-EE35-43D6-97EA-9F211E96BB40}" srcOrd="7" destOrd="0" presId="urn:microsoft.com/office/officeart/2005/8/layout/cycle3"/>
    <dgm:cxn modelId="{DB4675B2-1AB8-4EEA-A3C9-F024F1777D95}" type="presParOf" srcId="{52445FCE-837B-4E44-9FC8-4B86C20F188F}" destId="{83AE2F17-58EA-4C98-A235-DEA160BBD16B}" srcOrd="8" destOrd="0" presId="urn:microsoft.com/office/officeart/2005/8/layout/cycle3"/>
    <dgm:cxn modelId="{410FD8E1-722D-4508-B95F-1C8F68BABA5B}" type="presParOf" srcId="{52445FCE-837B-4E44-9FC8-4B86C20F188F}" destId="{11A99471-F451-4D37-8FD9-CD2ED93E1593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EFEBE-E988-41CA-90D7-8766331D4B48}">
      <dsp:nvSpPr>
        <dsp:cNvPr id="0" name=""/>
        <dsp:cNvSpPr/>
      </dsp:nvSpPr>
      <dsp:spPr>
        <a:xfrm>
          <a:off x="-136911" y="15526"/>
          <a:ext cx="9300815" cy="5593499"/>
        </a:xfrm>
        <a:prstGeom prst="circularArrow">
          <a:avLst>
            <a:gd name="adj1" fmla="val 5544"/>
            <a:gd name="adj2" fmla="val 330680"/>
            <a:gd name="adj3" fmla="val 13227039"/>
            <a:gd name="adj4" fmla="val 17729847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561EB6-77E7-4B05-821E-273BD11E98EB}">
      <dsp:nvSpPr>
        <dsp:cNvPr id="0" name=""/>
        <dsp:cNvSpPr/>
      </dsp:nvSpPr>
      <dsp:spPr>
        <a:xfrm>
          <a:off x="2695172" y="-6818"/>
          <a:ext cx="3224855" cy="773607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глава муниципального района «Балейский район»</a:t>
          </a:r>
        </a:p>
      </dsp:txBody>
      <dsp:txXfrm>
        <a:off x="2732936" y="30946"/>
        <a:ext cx="3149327" cy="698079"/>
      </dsp:txXfrm>
    </dsp:sp>
    <dsp:sp modelId="{2C16F276-D199-4AD5-ACCC-D12E00631E79}">
      <dsp:nvSpPr>
        <dsp:cNvPr id="0" name=""/>
        <dsp:cNvSpPr/>
      </dsp:nvSpPr>
      <dsp:spPr>
        <a:xfrm>
          <a:off x="4824529" y="889392"/>
          <a:ext cx="4101677" cy="96043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Совет  муниципального района «Балейский район»</a:t>
          </a:r>
        </a:p>
      </dsp:txBody>
      <dsp:txXfrm>
        <a:off x="4871414" y="936277"/>
        <a:ext cx="4007907" cy="866668"/>
      </dsp:txXfrm>
    </dsp:sp>
    <dsp:sp modelId="{209DD026-9254-43C2-BBB7-A19AAFB7BFDE}">
      <dsp:nvSpPr>
        <dsp:cNvPr id="0" name=""/>
        <dsp:cNvSpPr/>
      </dsp:nvSpPr>
      <dsp:spPr>
        <a:xfrm>
          <a:off x="4523945" y="2013002"/>
          <a:ext cx="4518815" cy="97476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управление Федерального казначейства по </a:t>
          </a:r>
          <a:r>
            <a:rPr lang="ru-RU" sz="1600" b="1" kern="1200" cap="all" spc="0" dirty="0" err="1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ЗАБАЙКАЛЬСКОму</a:t>
          </a: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b="1" kern="1200" cap="all" spc="0" dirty="0" err="1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КРАю</a:t>
          </a:r>
          <a:endParaRPr lang="ru-RU" sz="1600" b="1" kern="1200" cap="all" spc="0" dirty="0">
            <a:ln w="9000" cmpd="sng">
              <a:noFill/>
              <a:prstDash val="solid"/>
            </a:ln>
            <a:solidFill>
              <a:schemeClr val="tx1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71529" y="2060586"/>
        <a:ext cx="4423647" cy="879600"/>
      </dsp:txXfrm>
    </dsp:sp>
    <dsp:sp modelId="{B77052AF-D30D-4106-8E61-D97853A120C3}">
      <dsp:nvSpPr>
        <dsp:cNvPr id="0" name=""/>
        <dsp:cNvSpPr/>
      </dsp:nvSpPr>
      <dsp:spPr>
        <a:xfrm>
          <a:off x="4595708" y="3199168"/>
          <a:ext cx="4333274" cy="106564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Контрольно-СЧЕТНАЯ ПАЛАТА  муниципального района «Балейский район»</a:t>
          </a:r>
        </a:p>
      </dsp:txBody>
      <dsp:txXfrm>
        <a:off x="4647729" y="3251189"/>
        <a:ext cx="4229232" cy="961605"/>
      </dsp:txXfrm>
    </dsp:sp>
    <dsp:sp modelId="{21D8BAF5-6A56-49D5-AE26-0D66F811E09B}">
      <dsp:nvSpPr>
        <dsp:cNvPr id="0" name=""/>
        <dsp:cNvSpPr/>
      </dsp:nvSpPr>
      <dsp:spPr>
        <a:xfrm>
          <a:off x="4964370" y="4475972"/>
          <a:ext cx="3748600" cy="93472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распорядители, распорядители и получатели средств бюджета района</a:t>
          </a:r>
        </a:p>
      </dsp:txBody>
      <dsp:txXfrm>
        <a:off x="5010000" y="4521602"/>
        <a:ext cx="3657340" cy="843469"/>
      </dsp:txXfrm>
    </dsp:sp>
    <dsp:sp modelId="{95D23E67-DFA9-4333-AC9D-2FD9248720A4}">
      <dsp:nvSpPr>
        <dsp:cNvPr id="0" name=""/>
        <dsp:cNvSpPr/>
      </dsp:nvSpPr>
      <dsp:spPr>
        <a:xfrm>
          <a:off x="504051" y="4459884"/>
          <a:ext cx="3319734" cy="966904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администраторы (администраторы) доходов бюджета района</a:t>
          </a:r>
        </a:p>
      </dsp:txBody>
      <dsp:txXfrm>
        <a:off x="551251" y="4507084"/>
        <a:ext cx="3225334" cy="872504"/>
      </dsp:txXfrm>
    </dsp:sp>
    <dsp:sp modelId="{E027DA41-EE35-43D6-97EA-9F211E96BB40}">
      <dsp:nvSpPr>
        <dsp:cNvPr id="0" name=""/>
        <dsp:cNvSpPr/>
      </dsp:nvSpPr>
      <dsp:spPr>
        <a:xfrm>
          <a:off x="47545" y="3118694"/>
          <a:ext cx="4133599" cy="113458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главные администраторы (администраторы) источников финансирования дефицита бюджета района</a:t>
          </a:r>
        </a:p>
      </dsp:txBody>
      <dsp:txXfrm>
        <a:off x="102931" y="3174080"/>
        <a:ext cx="4022827" cy="1023813"/>
      </dsp:txXfrm>
    </dsp:sp>
    <dsp:sp modelId="{83AE2F17-58EA-4C98-A235-DEA160BBD16B}">
      <dsp:nvSpPr>
        <dsp:cNvPr id="0" name=""/>
        <dsp:cNvSpPr/>
      </dsp:nvSpPr>
      <dsp:spPr>
        <a:xfrm>
          <a:off x="-113777" y="1987937"/>
          <a:ext cx="4398088" cy="96043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Комитет по финансам администрации                     муниципального района «Балейский район»</a:t>
          </a:r>
        </a:p>
      </dsp:txBody>
      <dsp:txXfrm>
        <a:off x="-66892" y="2034822"/>
        <a:ext cx="4304318" cy="866668"/>
      </dsp:txXfrm>
    </dsp:sp>
    <dsp:sp modelId="{11A99471-F451-4D37-8FD9-CD2ED93E1593}">
      <dsp:nvSpPr>
        <dsp:cNvPr id="0" name=""/>
        <dsp:cNvSpPr/>
      </dsp:nvSpPr>
      <dsp:spPr>
        <a:xfrm>
          <a:off x="0" y="889396"/>
          <a:ext cx="4242990" cy="960438"/>
        </a:xfrm>
        <a:prstGeom prst="roundRect">
          <a:avLst/>
        </a:prstGeom>
        <a:solidFill>
          <a:srgbClr val="99FF66"/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cap="all" spc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администрация муниципального района «Балейский район»</a:t>
          </a:r>
        </a:p>
      </dsp:txBody>
      <dsp:txXfrm>
        <a:off x="46885" y="936281"/>
        <a:ext cx="4149220" cy="86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0.32787</cdr:x>
      <cdr:y>0.17507</cdr:y>
    </cdr:from>
    <cdr:to>
      <cdr:x>0.40984</cdr:x>
      <cdr:y>0.21548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936105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0.31967</cdr:x>
      <cdr:y>0.16161</cdr:y>
    </cdr:from>
    <cdr:to>
      <cdr:x>0.40984</cdr:x>
      <cdr:y>0.22894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864097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4,91%</a:t>
          </a:r>
        </a:p>
      </cdr:txBody>
    </cdr:sp>
  </cdr:relSizeAnchor>
  <cdr:relSizeAnchor xmlns:cdr="http://schemas.openxmlformats.org/drawingml/2006/chartDrawing">
    <cdr:from>
      <cdr:x>0.37705</cdr:x>
      <cdr:y>0.17507</cdr:y>
    </cdr:from>
    <cdr:to>
      <cdr:x>0.48114</cdr:x>
      <cdr:y>0.25588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936105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/>
            <a:t>0,03%</a:t>
          </a:r>
        </a:p>
      </cdr:txBody>
    </cdr:sp>
  </cdr:relSizeAnchor>
  <cdr:relSizeAnchor xmlns:cdr="http://schemas.openxmlformats.org/drawingml/2006/chartDrawing">
    <cdr:from>
      <cdr:x>0.43892</cdr:x>
      <cdr:y>0.18854</cdr:y>
    </cdr:from>
    <cdr:to>
      <cdr:x>0.54548</cdr:x>
      <cdr:y>0.25588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55897" y="1008113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0,71%</a:t>
          </a:r>
        </a:p>
      </cdr:txBody>
    </cdr:sp>
  </cdr:relSizeAnchor>
  <cdr:relSizeAnchor xmlns:cdr="http://schemas.openxmlformats.org/drawingml/2006/chartDrawing">
    <cdr:from>
      <cdr:x>0.48361</cdr:x>
      <cdr:y>0.21548</cdr:y>
    </cdr:from>
    <cdr:to>
      <cdr:x>0.56804</cdr:x>
      <cdr:y>0.32321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48472" y="1152129"/>
          <a:ext cx="74176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4,23%</a:t>
          </a:r>
        </a:p>
      </cdr:txBody>
    </cdr:sp>
  </cdr:relSizeAnchor>
  <cdr:relSizeAnchor xmlns:cdr="http://schemas.openxmlformats.org/drawingml/2006/chartDrawing">
    <cdr:from>
      <cdr:x>0.54918</cdr:x>
      <cdr:y>0.26934</cdr:y>
    </cdr:from>
    <cdr:to>
      <cdr:x>0.65327</cdr:x>
      <cdr:y>0.36361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24536" y="1440161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/>
            <a:t>9,07%</a:t>
          </a:r>
        </a:p>
      </cdr:txBody>
    </cdr:sp>
  </cdr:relSizeAnchor>
  <cdr:relSizeAnchor xmlns:cdr="http://schemas.openxmlformats.org/drawingml/2006/chartDrawing">
    <cdr:from>
      <cdr:x>0.21311</cdr:x>
      <cdr:y>0.14814</cdr:y>
    </cdr:from>
    <cdr:to>
      <cdr:x>0.3172</cdr:x>
      <cdr:y>0.22894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72208" y="792089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8,82%</a:t>
          </a:r>
        </a:p>
      </cdr:txBody>
    </cdr:sp>
  </cdr:relSizeAnchor>
  <cdr:relSizeAnchor xmlns:cdr="http://schemas.openxmlformats.org/drawingml/2006/chartDrawing">
    <cdr:from>
      <cdr:x>0.16393</cdr:x>
      <cdr:y>0.18854</cdr:y>
    </cdr:from>
    <cdr:to>
      <cdr:x>0.2377</cdr:x>
      <cdr:y>0.26934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0160" y="1008113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0,27%</a:t>
          </a:r>
        </a:p>
      </cdr:txBody>
    </cdr:sp>
  </cdr:relSizeAnchor>
  <cdr:relSizeAnchor xmlns:cdr="http://schemas.openxmlformats.org/drawingml/2006/chartDrawing">
    <cdr:from>
      <cdr:x>0.10656</cdr:x>
      <cdr:y>0.17507</cdr:y>
    </cdr:from>
    <cdr:to>
      <cdr:x>0.21064</cdr:x>
      <cdr:y>0.34609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36104" y="9361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0,31%</a:t>
          </a:r>
        </a:p>
      </cdr:txBody>
    </cdr:sp>
  </cdr:relSizeAnchor>
  <cdr:relSizeAnchor xmlns:cdr="http://schemas.openxmlformats.org/drawingml/2006/chartDrawing">
    <cdr:from>
      <cdr:x>0.06557</cdr:x>
      <cdr:y>0.21548</cdr:y>
    </cdr:from>
    <cdr:to>
      <cdr:x>0.15574</cdr:x>
      <cdr:y>0.29628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6064" y="1152129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0,91%</a:t>
          </a:r>
        </a:p>
      </cdr:txBody>
    </cdr:sp>
  </cdr:relSizeAnchor>
  <cdr:relSizeAnchor xmlns:cdr="http://schemas.openxmlformats.org/drawingml/2006/chartDrawing">
    <cdr:from>
      <cdr:x>0.04098</cdr:x>
      <cdr:y>0.28281</cdr:y>
    </cdr:from>
    <cdr:to>
      <cdr:x>0.13115</cdr:x>
      <cdr:y>0.37708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0040" y="1512169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3,62%</a:t>
          </a:r>
        </a:p>
      </cdr:txBody>
    </cdr:sp>
  </cdr:relSizeAnchor>
  <cdr:relSizeAnchor xmlns:cdr="http://schemas.openxmlformats.org/drawingml/2006/chartDrawing">
    <cdr:from>
      <cdr:x>0.2377</cdr:x>
      <cdr:y>0.60602</cdr:y>
    </cdr:from>
    <cdr:to>
      <cdr:x>0.34179</cdr:x>
      <cdr:y>0.77704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088232" y="32403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/>
            <a:t>67,13</a:t>
          </a:r>
          <a:r>
            <a:rPr lang="ru-RU" sz="1100" dirty="0"/>
            <a:t>%</a:t>
          </a:r>
        </a:p>
      </cdr:txBody>
    </cdr:sp>
  </cdr:relSizeAnchor>
  <cdr:relSizeAnchor xmlns:cdr="http://schemas.openxmlformats.org/drawingml/2006/chartDrawing">
    <cdr:from>
      <cdr:x>0.39344</cdr:x>
      <cdr:y>0.21548</cdr:y>
    </cdr:from>
    <cdr:to>
      <cdr:x>0.40984</cdr:x>
      <cdr:y>0.24241</cdr:y>
    </cdr:to>
    <cdr:cxnSp macro="">
      <cdr:nvCxnSpPr>
        <cdr:cNvPr id="17" name="Прямая со стрелкой 16">
          <a:extLst xmlns:a="http://schemas.openxmlformats.org/drawingml/2006/main">
            <a:ext uri="{FF2B5EF4-FFF2-40B4-BE49-F238E27FC236}">
              <a16:creationId xmlns:a16="http://schemas.microsoft.com/office/drawing/2014/main" id="{7C9A9F1E-A96F-1480-9DAA-16A7F3616B43}"/>
            </a:ext>
          </a:extLst>
        </cdr:cNvPr>
        <cdr:cNvCxnSpPr/>
      </cdr:nvCxnSpPr>
      <cdr:spPr>
        <a:xfrm xmlns:a="http://schemas.openxmlformats.org/drawingml/2006/main" flipH="1">
          <a:off x="3456384" y="1152129"/>
          <a:ext cx="14401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0.44262</cdr:x>
      <cdr:y>0.22894</cdr:y>
    </cdr:from>
    <cdr:to>
      <cdr:x>0.45902</cdr:x>
      <cdr:y>0.25588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64699196-6299-FD50-4C98-86FC901594B8}"/>
            </a:ext>
          </a:extLst>
        </cdr:cNvPr>
        <cdr:cNvCxnSpPr/>
      </cdr:nvCxnSpPr>
      <cdr:spPr>
        <a:xfrm xmlns:a="http://schemas.openxmlformats.org/drawingml/2006/main" flipH="1">
          <a:off x="3888432" y="1224137"/>
          <a:ext cx="14401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0.4922</cdr:x>
      <cdr:y>0.25588</cdr:y>
    </cdr:from>
    <cdr:to>
      <cdr:x>0.52459</cdr:x>
      <cdr:y>0.28281</cdr:y>
    </cdr:to>
    <cdr:cxnSp macro="">
      <cdr:nvCxnSpPr>
        <cdr:cNvPr id="23" name="Прямая со стрелкой 22">
          <a:extLst xmlns:a="http://schemas.openxmlformats.org/drawingml/2006/main">
            <a:ext uri="{FF2B5EF4-FFF2-40B4-BE49-F238E27FC236}">
              <a16:creationId xmlns:a16="http://schemas.microsoft.com/office/drawing/2014/main" id="{CB7F8959-93D6-7336-942F-1ECC2CA2B88F}"/>
            </a:ext>
          </a:extLst>
        </cdr:cNvPr>
        <cdr:cNvCxnSpPr/>
      </cdr:nvCxnSpPr>
      <cdr:spPr>
        <a:xfrm xmlns:a="http://schemas.openxmlformats.org/drawingml/2006/main" flipH="1">
          <a:off x="4323950" y="1368153"/>
          <a:ext cx="28456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0.35246</cdr:x>
      <cdr:y>0.20201</cdr:y>
    </cdr:from>
    <cdr:to>
      <cdr:x>0.35246</cdr:x>
      <cdr:y>0.24241</cdr:y>
    </cdr:to>
    <cdr:cxnSp macro="">
      <cdr:nvCxnSpPr>
        <cdr:cNvPr id="26" name="Прямая со стрелкой 25">
          <a:extLst xmlns:a="http://schemas.openxmlformats.org/drawingml/2006/main">
            <a:ext uri="{FF2B5EF4-FFF2-40B4-BE49-F238E27FC236}">
              <a16:creationId xmlns:a16="http://schemas.microsoft.com/office/drawing/2014/main" id="{96421F09-C92F-17AC-4CF6-A2EB42E3BE93}"/>
            </a:ext>
          </a:extLst>
        </cdr:cNvPr>
        <cdr:cNvCxnSpPr/>
      </cdr:nvCxnSpPr>
      <cdr:spPr>
        <a:xfrm xmlns:a="http://schemas.openxmlformats.org/drawingml/2006/main">
          <a:off x="3096344" y="1080121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0.56557</cdr:x>
      <cdr:y>0.30975</cdr:y>
    </cdr:from>
    <cdr:to>
      <cdr:x>0.59016</cdr:x>
      <cdr:y>0.33668</cdr:y>
    </cdr:to>
    <cdr:cxnSp macro="">
      <cdr:nvCxnSpPr>
        <cdr:cNvPr id="28" name="Прямая со стрелкой 27">
          <a:extLst xmlns:a="http://schemas.openxmlformats.org/drawingml/2006/main">
            <a:ext uri="{FF2B5EF4-FFF2-40B4-BE49-F238E27FC236}">
              <a16:creationId xmlns:a16="http://schemas.microsoft.com/office/drawing/2014/main" id="{C6293ADC-FD24-B844-BDAE-D138D4962101}"/>
            </a:ext>
          </a:extLst>
        </cdr:cNvPr>
        <cdr:cNvCxnSpPr/>
      </cdr:nvCxnSpPr>
      <cdr:spPr>
        <a:xfrm xmlns:a="http://schemas.openxmlformats.org/drawingml/2006/main" flipH="1">
          <a:off x="4968552" y="1656185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0.2459</cdr:x>
      <cdr:y>0.18854</cdr:y>
    </cdr:from>
    <cdr:to>
      <cdr:x>0.2459</cdr:x>
      <cdr:y>0.22894</cdr:y>
    </cdr:to>
    <cdr:cxnSp macro="">
      <cdr:nvCxnSpPr>
        <cdr:cNvPr id="31" name="Прямая со стрелкой 30">
          <a:extLst xmlns:a="http://schemas.openxmlformats.org/drawingml/2006/main">
            <a:ext uri="{FF2B5EF4-FFF2-40B4-BE49-F238E27FC236}">
              <a16:creationId xmlns:a16="http://schemas.microsoft.com/office/drawing/2014/main" id="{31DED3ED-BADA-9805-4375-A85D5A9C9630}"/>
            </a:ext>
          </a:extLst>
        </cdr:cNvPr>
        <cdr:cNvCxnSpPr/>
      </cdr:nvCxnSpPr>
      <cdr:spPr>
        <a:xfrm xmlns:a="http://schemas.openxmlformats.org/drawingml/2006/main">
          <a:off x="2160240" y="1008113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0.18033</cdr:x>
      <cdr:y>0.22894</cdr:y>
    </cdr:from>
    <cdr:to>
      <cdr:x>0.18852</cdr:x>
      <cdr:y>0.26934</cdr:y>
    </cdr:to>
    <cdr:cxnSp macro="">
      <cdr:nvCxnSpPr>
        <cdr:cNvPr id="34" name="Прямая со стрелкой 33">
          <a:extLst xmlns:a="http://schemas.openxmlformats.org/drawingml/2006/main">
            <a:ext uri="{FF2B5EF4-FFF2-40B4-BE49-F238E27FC236}">
              <a16:creationId xmlns:a16="http://schemas.microsoft.com/office/drawing/2014/main" id="{0F050386-3080-525E-BA0D-7673BC603167}"/>
            </a:ext>
          </a:extLst>
        </cdr:cNvPr>
        <cdr:cNvCxnSpPr/>
      </cdr:nvCxnSpPr>
      <cdr:spPr>
        <a:xfrm xmlns:a="http://schemas.openxmlformats.org/drawingml/2006/main" flipH="1">
          <a:off x="1584176" y="1224137"/>
          <a:ext cx="72008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0.14292</cdr:x>
      <cdr:y>0.21548</cdr:y>
    </cdr:from>
    <cdr:to>
      <cdr:x>0.16393</cdr:x>
      <cdr:y>0.25588</cdr:y>
    </cdr:to>
    <cdr:cxnSp macro="">
      <cdr:nvCxnSpPr>
        <cdr:cNvPr id="36" name="Прямая со стрелкой 35">
          <a:extLst xmlns:a="http://schemas.openxmlformats.org/drawingml/2006/main">
            <a:ext uri="{FF2B5EF4-FFF2-40B4-BE49-F238E27FC236}">
              <a16:creationId xmlns:a16="http://schemas.microsoft.com/office/drawing/2014/main" id="{CC2DF42A-674F-8FE3-C4BA-CD9F4A19C1C9}"/>
            </a:ext>
          </a:extLst>
        </cdr:cNvPr>
        <cdr:cNvCxnSpPr/>
      </cdr:nvCxnSpPr>
      <cdr:spPr>
        <a:xfrm xmlns:a="http://schemas.openxmlformats.org/drawingml/2006/main">
          <a:off x="1255539" y="1152129"/>
          <a:ext cx="184621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0.11475</cdr:x>
      <cdr:y>0.25588</cdr:y>
    </cdr:from>
    <cdr:to>
      <cdr:x>0.15574</cdr:x>
      <cdr:y>0.26934</cdr:y>
    </cdr:to>
    <cdr:cxnSp macro="">
      <cdr:nvCxnSpPr>
        <cdr:cNvPr id="41" name="Прямая со стрелкой 40">
          <a:extLst xmlns:a="http://schemas.openxmlformats.org/drawingml/2006/main">
            <a:ext uri="{FF2B5EF4-FFF2-40B4-BE49-F238E27FC236}">
              <a16:creationId xmlns:a16="http://schemas.microsoft.com/office/drawing/2014/main" id="{559BB314-D092-9548-8C8C-0D127A64C9F0}"/>
            </a:ext>
          </a:extLst>
        </cdr:cNvPr>
        <cdr:cNvCxnSpPr/>
      </cdr:nvCxnSpPr>
      <cdr:spPr>
        <a:xfrm xmlns:a="http://schemas.openxmlformats.org/drawingml/2006/main">
          <a:off x="1008112" y="1368153"/>
          <a:ext cx="36004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0.07377</cdr:x>
      <cdr:y>0.32321</cdr:y>
    </cdr:from>
    <cdr:to>
      <cdr:x>0.10656</cdr:x>
      <cdr:y>0.33668</cdr:y>
    </cdr:to>
    <cdr:cxnSp macro="">
      <cdr:nvCxnSpPr>
        <cdr:cNvPr id="43" name="Прямая со стрелкой 42">
          <a:extLst xmlns:a="http://schemas.openxmlformats.org/drawingml/2006/main">
            <a:ext uri="{FF2B5EF4-FFF2-40B4-BE49-F238E27FC236}">
              <a16:creationId xmlns:a16="http://schemas.microsoft.com/office/drawing/2014/main" id="{C85DB35D-A352-DF86-ED32-2BF04EE35223}"/>
            </a:ext>
          </a:extLst>
        </cdr:cNvPr>
        <cdr:cNvCxnSpPr/>
      </cdr:nvCxnSpPr>
      <cdr:spPr>
        <a:xfrm xmlns:a="http://schemas.openxmlformats.org/drawingml/2006/main">
          <a:off x="648072" y="1728193"/>
          <a:ext cx="28803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83358" cy="338437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6526" y="3"/>
            <a:ext cx="4283358" cy="338437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r">
              <a:defRPr sz="1200"/>
            </a:lvl1pPr>
          </a:lstStyle>
          <a:p>
            <a:fld id="{12FB8D11-C977-463E-AF02-8E0E09EE500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1646"/>
            <a:ext cx="4283358" cy="338436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6526" y="6421646"/>
            <a:ext cx="4283358" cy="338436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r">
              <a:defRPr sz="1200"/>
            </a:lvl1pPr>
          </a:lstStyle>
          <a:p>
            <a:fld id="{D485B497-2A20-4CC1-9CB2-17383044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7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26" y="0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r">
              <a:defRPr sz="1200"/>
            </a:lvl1pPr>
          </a:lstStyle>
          <a:p>
            <a:fld id="{F7E8E6D1-B8BA-4C4B-98F6-35DEB9618FE1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6413"/>
            <a:ext cx="3382962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0" tIns="45490" rIns="90980" bIns="454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20" y="3211555"/>
            <a:ext cx="7905750" cy="3042524"/>
          </a:xfrm>
          <a:prstGeom prst="rect">
            <a:avLst/>
          </a:prstGeom>
        </p:spPr>
        <p:txBody>
          <a:bodyPr vert="horz" lIns="90980" tIns="45490" rIns="90980" bIns="454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21932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26" y="6421932"/>
            <a:ext cx="4282281" cy="338058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r">
              <a:defRPr sz="1200"/>
            </a:lvl1pPr>
          </a:lstStyle>
          <a:p>
            <a:fld id="{E251AE7C-263C-483F-9928-E8BB5BD75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AE7C-263C-483F-9928-E8BB5BD753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0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AE7C-263C-483F-9928-E8BB5BD753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FF0A-D2DA-490D-8341-68764F276E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9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1AE7C-263C-483F-9928-E8BB5BD7535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4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AF07-FA0E-4C27-929A-D20E3A8D59F3}" type="datetime1">
              <a:rPr lang="ru-RU" smtClean="0"/>
              <a:t>17.02.2025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994C-D4C0-4792-B42C-86FF40A3266D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374-B41B-49A7-B9EE-F456ABE80BBC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4292-3FB9-4D4C-AB75-FF9E58C24515}" type="datetimeFigureOut">
              <a:rPr lang="ru-RU"/>
              <a:pPr>
                <a:defRPr/>
              </a:pPr>
              <a:t>17.02.2025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54A9-3505-4F6E-90BD-26E8D6DEA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3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C6C1-2B14-483E-9928-AB9F2AEA78AC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592-4DEF-48AE-BCFE-655F834E0953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20BA-0D8A-46E8-9297-CE81A705A195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E0B0-F17C-4D7C-8E0C-2D8A920A658C}" type="datetime1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9F01-5B7B-41C3-89FE-0CB395159ACC}" type="datetime1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3EBC-02EC-4387-B854-6671AE0C26E2}" type="datetime1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594A-0DA9-4126-8501-356A14A1D884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F0D-25D5-448B-9A1D-48D4124CDBA4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2A2F60-BCF0-447B-9034-4A8FE67B3B10}" type="datetime1">
              <a:rPr lang="ru-RU" smtClean="0"/>
              <a:t>17.02.2025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3CBA7-B92B-47F1-AFE9-A315DDB360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 spd="slow"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098" y="4797152"/>
            <a:ext cx="8640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  подготовлен на основании</a:t>
            </a:r>
            <a:b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Совета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«Балейский район»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231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исполнении бюджета муниципального района «Балейский район» за 2023 год  № 390 от 25.06.2024 года.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2316D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4778" y="322838"/>
            <a:ext cx="661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31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«Балейский район»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2316D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348880"/>
            <a:ext cx="547260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 ДЛЯ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316D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7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59310"/>
            <a:ext cx="3588339" cy="23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7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23307"/>
            <a:ext cx="8208912" cy="89645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</a:p>
          <a:p>
            <a:r>
              <a:rPr lang="ru-RU" sz="2400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Балейского муниципального района</a:t>
            </a: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gray">
          <a:xfrm flipH="1">
            <a:off x="971599" y="2843014"/>
            <a:ext cx="7488831" cy="2592288"/>
          </a:xfrm>
          <a:prstGeom prst="homePlate">
            <a:avLst>
              <a:gd name="adj" fmla="val 377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marL="137160" indent="0" algn="ctr">
              <a:buFont typeface="Wingdings 2"/>
              <a:buNone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сумме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1 380 823 020 рублей 10 копеек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37160" indent="0" algn="ctr">
              <a:buFont typeface="Wingdings 2"/>
              <a:buNone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сумме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1 326 774 805 рублей 23 копейки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37160" indent="0" algn="ctr">
              <a:buNone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 в сумме 54 048 214 рублей 87 копеек.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4601714" y="2620931"/>
            <a:ext cx="228600" cy="228600"/>
            <a:chOff x="2016" y="1920"/>
            <a:chExt cx="1680" cy="1680"/>
          </a:xfrm>
        </p:grpSpPr>
        <p:sp>
          <p:nvSpPr>
            <p:cNvPr id="21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3" name="AutoShape 28"/>
          <p:cNvCxnSpPr>
            <a:cxnSpLocks noChangeShapeType="1"/>
          </p:cNvCxnSpPr>
          <p:nvPr/>
        </p:nvCxnSpPr>
        <p:spPr bwMode="gray">
          <a:xfrm flipH="1">
            <a:off x="4687276" y="2133348"/>
            <a:ext cx="1587" cy="434975"/>
          </a:xfrm>
          <a:prstGeom prst="straightConnector1">
            <a:avLst/>
          </a:prstGeom>
          <a:noFill/>
          <a:ln w="38100" cap="rnd">
            <a:solidFill>
              <a:srgbClr val="B67FF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3275856" y="1471510"/>
            <a:ext cx="2808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BE02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en-US" sz="4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BE02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057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4261"/>
            <a:ext cx="915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n w="190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Балейского муниципального района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55576" y="1542265"/>
            <a:ext cx="7056784" cy="1189476"/>
            <a:chOff x="624" y="1152"/>
            <a:chExt cx="2928" cy="720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2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8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40" name="Text Box 25"/>
          <p:cNvSpPr txBox="1">
            <a:spLocks noChangeArrowheads="1"/>
          </p:cNvSpPr>
          <p:nvPr/>
        </p:nvSpPr>
        <p:spPr bwMode="gray">
          <a:xfrm>
            <a:off x="862943" y="1858808"/>
            <a:ext cx="14709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gray">
          <a:xfrm>
            <a:off x="3589494" y="1822709"/>
            <a:ext cx="17322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gray">
          <a:xfrm>
            <a:off x="6156176" y="1832159"/>
            <a:ext cx="20188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07502" y="3082008"/>
            <a:ext cx="3035683" cy="315530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 физических лиц;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добычу полезных ископаемых;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по упрощенной системе налогообложения;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с/х налог;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налогообложения.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6267187" y="3082008"/>
            <a:ext cx="2711896" cy="3155304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на безвозвратной и безвозмездной основе из бюджетов других уровней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b="1" dirty="0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3143186" y="3083308"/>
            <a:ext cx="3124002" cy="3154004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 муниципального имущества;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аренды земельных участков;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штрафных санкций;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продажи муниципального имущества;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6331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5786224"/>
              </p:ext>
            </p:extLst>
          </p:nvPr>
        </p:nvGraphicFramePr>
        <p:xfrm>
          <a:off x="179512" y="1628800"/>
          <a:ext cx="84969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</a:t>
            </a:r>
            <a:r>
              <a:rPr lang="ru-RU" sz="2800" b="1" u="sng" dirty="0" err="1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Балейский</a:t>
            </a:r>
            <a:r>
              <a:rPr lang="ru-RU" sz="2800" b="1" u="sng" dirty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район" в 202</a:t>
            </a:r>
            <a:r>
              <a:rPr lang="en-US" sz="2800" b="1" u="sng" dirty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u="sng" dirty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96428"/>
              </p:ext>
            </p:extLst>
          </p:nvPr>
        </p:nvGraphicFramePr>
        <p:xfrm>
          <a:off x="3563888" y="980728"/>
          <a:ext cx="187220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079779743"/>
                    </a:ext>
                  </a:extLst>
                </a:gridCol>
              </a:tblGrid>
              <a:tr h="66681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380 823,0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DA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872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6803" y="1048087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9240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42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доходов бюджета муниципального  района </a:t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Балейский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район» в 2023 году</a:t>
            </a:r>
          </a:p>
        </p:txBody>
      </p:sp>
      <p:sp>
        <p:nvSpPr>
          <p:cNvPr id="8195" name="Rectangle 8"/>
          <p:cNvSpPr>
            <a:spLocks/>
          </p:cNvSpPr>
          <p:nvPr/>
        </p:nvSpPr>
        <p:spPr bwMode="auto">
          <a:xfrm>
            <a:off x="428625" y="714375"/>
            <a:ext cx="2771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onstantia" pitchFamily="18" charset="0"/>
              </a:rPr>
              <a:t>Налоговые доходы</a:t>
            </a:r>
          </a:p>
        </p:txBody>
      </p:sp>
      <p:sp>
        <p:nvSpPr>
          <p:cNvPr id="8196" name="Rectangle 9"/>
          <p:cNvSpPr>
            <a:spLocks/>
          </p:cNvSpPr>
          <p:nvPr/>
        </p:nvSpPr>
        <p:spPr bwMode="auto">
          <a:xfrm>
            <a:off x="7019925" y="2205038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197" name="Rectangle 10"/>
          <p:cNvSpPr>
            <a:spLocks/>
          </p:cNvSpPr>
          <p:nvPr/>
        </p:nvSpPr>
        <p:spPr bwMode="auto">
          <a:xfrm>
            <a:off x="3132138" y="620713"/>
            <a:ext cx="1944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198" name="Rectangle 12"/>
          <p:cNvSpPr>
            <a:spLocks/>
          </p:cNvSpPr>
          <p:nvPr/>
        </p:nvSpPr>
        <p:spPr bwMode="auto">
          <a:xfrm>
            <a:off x="431800" y="5805488"/>
            <a:ext cx="21955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199" name="Rectangle 13"/>
          <p:cNvSpPr>
            <a:spLocks/>
          </p:cNvSpPr>
          <p:nvPr/>
        </p:nvSpPr>
        <p:spPr bwMode="auto">
          <a:xfrm>
            <a:off x="2843213" y="5661025"/>
            <a:ext cx="230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8200" name="Rectangle 16"/>
          <p:cNvSpPr>
            <a:spLocks/>
          </p:cNvSpPr>
          <p:nvPr/>
        </p:nvSpPr>
        <p:spPr bwMode="auto">
          <a:xfrm>
            <a:off x="6000750" y="5429250"/>
            <a:ext cx="2592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8" y="642938"/>
            <a:ext cx="33147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2EA463"/>
                </a:solidFill>
                <a:latin typeface="+mn-lt"/>
              </a:rPr>
              <a:t>Неналоговые 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3625" y="571500"/>
            <a:ext cx="36798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C000"/>
                </a:solidFill>
                <a:latin typeface="+mn-lt"/>
              </a:rPr>
              <a:t>Безвозмездные поступления</a:t>
            </a: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28597" y="1087464"/>
            <a:ext cx="2767012" cy="755664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НДФЛ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209 543,3 тыс. рублей</a:t>
            </a: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451272" y="1992298"/>
            <a:ext cx="2786081" cy="865198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Акцизы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13 388,9 тыс. рублей</a:t>
            </a: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453635" y="3009897"/>
            <a:ext cx="2786082" cy="1031867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Налоги на совокупный дохо</a:t>
            </a:r>
            <a:r>
              <a:rPr lang="ru-RU" sz="1400" dirty="0">
                <a:solidFill>
                  <a:srgbClr val="002060"/>
                </a:solidFill>
              </a:rPr>
              <a:t>д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5 073,8 тыс.рублей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482888" y="5286388"/>
            <a:ext cx="2786082" cy="642937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Гос. пошлин</a:t>
            </a:r>
            <a:r>
              <a:rPr lang="ru-RU" sz="1600" dirty="0">
                <a:solidFill>
                  <a:srgbClr val="002060"/>
                </a:solidFill>
              </a:rPr>
              <a:t>а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2 066,6</a:t>
            </a:r>
            <a:r>
              <a:rPr lang="ru-RU" sz="1600" dirty="0">
                <a:solidFill>
                  <a:srgbClr val="002060"/>
                </a:solidFill>
              </a:rPr>
              <a:t> тыс.рублей</a:t>
            </a: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3500438" y="1011239"/>
            <a:ext cx="2500312" cy="815973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Доходы от оказания платных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услуг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12 912,0 тыс. рублей</a:t>
            </a:r>
            <a:endParaRPr lang="ru-RU" sz="16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6389688" y="1011239"/>
            <a:ext cx="2578100" cy="141365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Субвенции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322 775,3 </a:t>
            </a:r>
            <a:r>
              <a:rPr lang="ru-RU" sz="16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3517900" y="1916108"/>
            <a:ext cx="2482850" cy="508789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Аренда имущества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283,6 </a:t>
            </a:r>
            <a:r>
              <a:rPr lang="ru-RU" sz="16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6389688" y="2662925"/>
            <a:ext cx="2571750" cy="105410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Дотации</a:t>
            </a:r>
            <a:r>
              <a:rPr lang="ru-RU" sz="1600" dirty="0">
                <a:solidFill>
                  <a:srgbClr val="002060"/>
                </a:solidFill>
              </a:rPr>
              <a:t> 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284 949,4 </a:t>
            </a:r>
            <a:r>
              <a:rPr lang="ru-RU" sz="16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3570371" y="3189974"/>
            <a:ext cx="2428876" cy="714375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Прочие неналоговые 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1 461,7 тыс. рублей</a:t>
            </a:r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3624256" y="4041764"/>
            <a:ext cx="2357454" cy="547687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1 146,1 тыс. рублей 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3634573" y="5564184"/>
            <a:ext cx="2357454" cy="642941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Плата за негативное  воздействие 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812,6 </a:t>
            </a:r>
            <a:r>
              <a:rPr lang="ru-RU" sz="1400" dirty="0">
                <a:solidFill>
                  <a:srgbClr val="002060"/>
                </a:solidFill>
              </a:rPr>
              <a:t>тыс. рублей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6371104" y="3904349"/>
            <a:ext cx="2571750" cy="98902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Субсидии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216 048,4 </a:t>
            </a:r>
            <a:r>
              <a:rPr lang="ru-RU" sz="16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6406814" y="5086190"/>
            <a:ext cx="2500330" cy="83978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Иные межбюджетные трансферты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   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224 640,8 </a:t>
            </a:r>
            <a:r>
              <a:rPr lang="ru-RU" sz="1400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643306" y="6303962"/>
            <a:ext cx="2286015" cy="411185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От реализации имущества 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310,2 </a:t>
            </a:r>
            <a:r>
              <a:rPr lang="ru-RU" sz="12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6453250" y="6092825"/>
            <a:ext cx="2500330" cy="65087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Возврат остатков субсидий, субвенций </a:t>
            </a:r>
            <a:r>
              <a:rPr lang="ru-RU" sz="1100" b="1">
                <a:solidFill>
                  <a:srgbClr val="002060"/>
                </a:solidFill>
              </a:rPr>
              <a:t>прошлых лет </a:t>
            </a:r>
          </a:p>
          <a:p>
            <a:pPr algn="ctr">
              <a:defRPr/>
            </a:pPr>
            <a:r>
              <a:rPr lang="ru-RU" sz="110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-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319,9 </a:t>
            </a:r>
            <a:r>
              <a:rPr lang="ru-RU" sz="1100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482888" y="4341985"/>
            <a:ext cx="2786082" cy="719255"/>
          </a:xfrm>
          <a:prstGeom prst="flowChartProcess">
            <a:avLst/>
          </a:prstGeom>
          <a:solidFill>
            <a:srgbClr val="FD6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НДПИ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82 122,7 тыс. рублей</a:t>
            </a: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531627" y="2525712"/>
            <a:ext cx="2482850" cy="484185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Аренда земли 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3 137,3 </a:t>
            </a:r>
            <a:r>
              <a:rPr lang="ru-RU" sz="1600" dirty="0">
                <a:solidFill>
                  <a:srgbClr val="002060"/>
                </a:solidFill>
              </a:rPr>
              <a:t>тыс. рублей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659396" y="4756801"/>
            <a:ext cx="2357454" cy="672463"/>
          </a:xfrm>
          <a:prstGeom prst="flowChartProcess">
            <a:avLst/>
          </a:prstGeom>
          <a:solidFill>
            <a:srgbClr val="2EA4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от использования имущества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449,0 </a:t>
            </a:r>
            <a:r>
              <a:rPr lang="ru-RU" sz="1400" dirty="0">
                <a:solidFill>
                  <a:srgbClr val="002060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04692354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1718767"/>
              </p:ext>
            </p:extLst>
          </p:nvPr>
        </p:nvGraphicFramePr>
        <p:xfrm>
          <a:off x="0" y="1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7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57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Налоги</a:t>
                      </a:r>
                      <a:r>
                        <a:rPr lang="ru-RU" baseline="0" dirty="0"/>
                        <a:t> (сборы)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Исполнения за 2022 год </a:t>
                      </a:r>
                    </a:p>
                    <a:p>
                      <a:r>
                        <a:rPr lang="ru-RU" dirty="0"/>
                        <a:t>(тыс. рублей)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Исполнения за 2023 год </a:t>
                      </a:r>
                    </a:p>
                    <a:p>
                      <a:r>
                        <a:rPr lang="ru-RU" dirty="0"/>
                        <a:t>(тыс. рублей)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Темп роста</a:t>
                      </a:r>
                      <a:r>
                        <a:rPr lang="ru-RU" baseline="0" dirty="0"/>
                        <a:t> в 2023 году в сравнении с 2022 годом (%)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9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поступления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780,7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195,4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125,5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0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359,5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543,4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7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867,1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388,9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4 807,5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5 073,8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0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НДПИ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40 674,1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82 122,7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2 раза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2 072,5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2 066,6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Неналоговые поступления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320,4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512,6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676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имущества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373,5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869,9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017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Плата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за негативное воздействие на окружающую среду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735,6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812,6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57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Платные услуги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15 347,4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912,0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57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57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1 105,4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1 146,1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0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461,8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 раза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635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 собственные 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708,0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54A9-3505-4F6E-90BD-26E8D6DEA2F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3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7741061"/>
              </p:ext>
            </p:extLst>
          </p:nvPr>
        </p:nvGraphicFramePr>
        <p:xfrm>
          <a:off x="0" y="0"/>
          <a:ext cx="918051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694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Показатели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Исполнение за</a:t>
                      </a:r>
                      <a:r>
                        <a:rPr lang="ru-RU" baseline="0" dirty="0"/>
                        <a:t> 2022 год (тыс. рублей)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Исполнение за 2023 год (тыс. рублей)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Отклонение 2023 года</a:t>
                      </a:r>
                      <a:r>
                        <a:rPr lang="ru-RU" baseline="0" dirty="0"/>
                        <a:t>  к 2022 году </a:t>
                      </a:r>
                    </a:p>
                    <a:p>
                      <a:pPr algn="ctr"/>
                      <a:r>
                        <a:rPr lang="ru-RU" baseline="0" dirty="0"/>
                        <a:t>(тыс. рублей)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в 2023 году в сравнении с 2022 годом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936,0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1 048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094,0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441 158,0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муниципальных образований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497,1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949,3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452,2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 муниципальных образований (межбюджетные субсидии)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988,9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048,4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059,5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2 раза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 муниципальных образований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204,2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775,3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43 571,1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070,3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640,8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570,5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4 раза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прошлых лет</a:t>
                      </a:r>
                    </a:p>
                  </a:txBody>
                  <a:tcPr marL="17780" marR="177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-824,6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-319,9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504,7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B54A9-3505-4F6E-90BD-26E8D6DEA2F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6420" y="0"/>
            <a:ext cx="9144000" cy="648072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Балейского муниципального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4462982" cy="5472608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 бюджета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выплачиваемые   из   бюджета   денежные  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marL="13716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37160" indent="0">
              <a:buNone/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90375" y="977336"/>
            <a:ext cx="2664296" cy="10367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86518" y="2276872"/>
            <a:ext cx="1676157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01723" y="3573016"/>
            <a:ext cx="192734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</a:t>
            </a:r>
            <a:r>
              <a:rPr lang="ru-RU" dirty="0"/>
              <a:t>;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86518" y="4882792"/>
            <a:ext cx="2174638" cy="10759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38446" y="2014082"/>
            <a:ext cx="0" cy="340667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4" idx="1"/>
          </p:cNvCxnSpPr>
          <p:nvPr/>
        </p:nvCxnSpPr>
        <p:spPr>
          <a:xfrm>
            <a:off x="5238447" y="5420752"/>
            <a:ext cx="648071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единительная линия 5119"/>
          <p:cNvCxnSpPr>
            <a:stCxn id="23" idx="1"/>
          </p:cNvCxnSpPr>
          <p:nvPr/>
        </p:nvCxnSpPr>
        <p:spPr>
          <a:xfrm flipH="1">
            <a:off x="5253651" y="4077072"/>
            <a:ext cx="6480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23" name="Прямая соединительная линия 5122"/>
          <p:cNvCxnSpPr>
            <a:stCxn id="22" idx="1"/>
          </p:cNvCxnSpPr>
          <p:nvPr/>
        </p:nvCxnSpPr>
        <p:spPr>
          <a:xfrm flipH="1">
            <a:off x="5258420" y="2780928"/>
            <a:ext cx="62809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3477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6" y="819150"/>
            <a:ext cx="1924050" cy="742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функциям государства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95736" y="819149"/>
            <a:ext cx="1728565" cy="723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ведомствам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038601" y="828674"/>
            <a:ext cx="2362200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типам расходных обязательств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619875" y="828674"/>
            <a:ext cx="2416621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государственным программам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42844" y="1785926"/>
            <a:ext cx="8601075" cy="4095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бюджетов по основным функциям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4144120"/>
            <a:ext cx="1063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3244" y="3200400"/>
            <a:ext cx="12565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6081" y="2991643"/>
            <a:ext cx="0" cy="1451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90588" y="3224212"/>
            <a:ext cx="4286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10800000" flipV="1">
            <a:off x="1104106" y="5238840"/>
            <a:ext cx="1696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95450" y="3009898"/>
            <a:ext cx="0" cy="2459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66900" y="3391585"/>
            <a:ext cx="1047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Национальная экономика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57400" y="3286125"/>
            <a:ext cx="571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42356" y="4549379"/>
            <a:ext cx="158194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028950" y="3028949"/>
            <a:ext cx="0" cy="1702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152775" y="3201085"/>
            <a:ext cx="101917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376613" y="3243263"/>
            <a:ext cx="390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571081" y="4871770"/>
            <a:ext cx="143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29100" y="3009901"/>
            <a:ext cx="2" cy="2092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287565" y="3401110"/>
            <a:ext cx="932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800600" y="3038476"/>
            <a:ext cx="9528" cy="679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 rot="10800000" flipV="1">
            <a:off x="5004047" y="4088914"/>
            <a:ext cx="1311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419725" y="3038474"/>
            <a:ext cx="19050" cy="1217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657850" y="3324910"/>
            <a:ext cx="102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867399" y="3276599"/>
            <a:ext cx="504828" cy="9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172200" y="3915460"/>
            <a:ext cx="117157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81725" y="3562349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092280" y="3439320"/>
            <a:ext cx="8420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Средства массовой информации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7411244" y="3048794"/>
            <a:ext cx="2" cy="35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7343775" y="5239435"/>
            <a:ext cx="13334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Обслуживание государственного муниципального долга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6699473" y="4242537"/>
            <a:ext cx="228600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7828185" y="3610660"/>
            <a:ext cx="13158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Межбюджетные трансферты общего характера (дотации)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225632" y="3424237"/>
            <a:ext cx="751681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4" descr="школ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344" y="5417502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25" descr="чиновн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26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393180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36" descr="дороги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603" y="4239428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32" descr="жкх 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868" y="530343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33" descr="экологи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4047386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30" descr="культура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565" y="3923057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45" descr="спорт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174" y="473106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43" descr="деньги 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350" y="448902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39" descr="библиотекарь 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79" y="4415451"/>
            <a:ext cx="676945" cy="5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781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23312" cy="936104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316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разделам и подразделам бюджетной классификации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542070"/>
              </p:ext>
            </p:extLst>
          </p:nvPr>
        </p:nvGraphicFramePr>
        <p:xfrm>
          <a:off x="107504" y="1268761"/>
          <a:ext cx="9001000" cy="559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тыс. рублей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раздела, подраздела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400,22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65 201,85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92,62 %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1 207,50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31,26%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9 549,60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360,66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98,02%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422,35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56 072,75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38,83%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120 308,16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120 307,64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917 737,75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890 707,4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97,05%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49 137,95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47 970,93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97,62%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12 135,12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060,92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99,39%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4 109,00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4 109,00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529,4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3 529,4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 ) долга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12,66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99,49%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117 014,05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117 017,05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1 449 613,87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1 326 774,80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91,53%</a:t>
                      </a: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9018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69" y="157180"/>
            <a:ext cx="8229600" cy="890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– </a:t>
            </a:r>
            <a:r>
              <a:rPr lang="ru-RU" sz="2800" b="1" dirty="0">
                <a:effectLst/>
                <a:latin typeface="Times New Roman"/>
              </a:rPr>
              <a:t>1 326 774,80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т.ч.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445223"/>
            <a:ext cx="1507059" cy="1435295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5458922"/>
              </p:ext>
            </p:extLst>
          </p:nvPr>
        </p:nvGraphicFramePr>
        <p:xfrm>
          <a:off x="251520" y="1196751"/>
          <a:ext cx="8784976" cy="534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07004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080" y="908720"/>
            <a:ext cx="3275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Балейскийрайон</a:t>
            </a:r>
            <a:endParaRPr lang="ru-RU" sz="4800" b="1" i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116378"/>
            <a:ext cx="41764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«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одного из основных финансовых документов муниципального района «Балейский район» –отчета об исполнении бюджета муниципального  района «Балейский район» за 2023 год</a:t>
            </a:r>
          </a:p>
          <a:p>
            <a:pPr algn="just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района затрагивает интересы каждого жителя Балейского  района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постарались в доступной и понятной форме для граждан, показать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 бюджета  муниципального района.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" y="2644526"/>
            <a:ext cx="3611848" cy="21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162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7772400" cy="530614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49373"/>
              </p:ext>
            </p:extLst>
          </p:nvPr>
        </p:nvGraphicFramePr>
        <p:xfrm>
          <a:off x="-1" y="-2"/>
          <a:ext cx="9144000" cy="5703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772">
                  <a:extLst>
                    <a:ext uri="{9D8B030D-6E8A-4147-A177-3AD203B41FA5}">
                      <a16:colId xmlns:a16="http://schemas.microsoft.com/office/drawing/2014/main" val="877229125"/>
                    </a:ext>
                  </a:extLst>
                </a:gridCol>
                <a:gridCol w="7167521">
                  <a:extLst>
                    <a:ext uri="{9D8B030D-6E8A-4147-A177-3AD203B41FA5}">
                      <a16:colId xmlns:a16="http://schemas.microsoft.com/office/drawing/2014/main" val="798972935"/>
                    </a:ext>
                  </a:extLst>
                </a:gridCol>
                <a:gridCol w="1429707">
                  <a:extLst>
                    <a:ext uri="{9D8B030D-6E8A-4147-A177-3AD203B41FA5}">
                      <a16:colId xmlns:a16="http://schemas.microsoft.com/office/drawing/2014/main" val="4146970967"/>
                    </a:ext>
                  </a:extLst>
                </a:gridCol>
              </a:tblGrid>
              <a:tr h="8715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u="sng" baseline="0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муниципального района «Балейский район» </a:t>
                      </a:r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муниципальным программам в 2023г.</a:t>
                      </a:r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16329"/>
                  </a:ext>
                </a:extLst>
              </a:tr>
              <a:tr h="233363"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202177"/>
                  </a:ext>
                </a:extLst>
              </a:tr>
              <a:tr h="523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МП" Улучшение условий и охраны труда в муниципальном районе "Балейский район" на 2023-2025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55428"/>
                  </a:ext>
                </a:extLst>
              </a:tr>
              <a:tr h="521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"Противодействие экстремизму и профилактика терроризма на территории муниципального района "Балейский район" на 2021 - 2025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130026"/>
                  </a:ext>
                </a:extLst>
              </a:tr>
              <a:tr h="588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"Поддержка и развитие малого предпринимательства в муниципальном районе "Балейский район" на 2022-2025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29 483,15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718977"/>
                  </a:ext>
                </a:extLst>
              </a:tr>
              <a:tr h="616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"Модернизация объектов коммунальной инфраструктуры муниципального района "Балейский район" (2021-2023 годы)"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235 559,46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33215"/>
                  </a:ext>
                </a:extLst>
              </a:tr>
              <a:tr h="521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«Комплексная модернизация общего образования Балейского района на 2023-2025 годы»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74456"/>
                  </a:ext>
                </a:extLst>
              </a:tr>
              <a:tr h="634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"Отдых, оздоровление, временная трудовая занятость детей и молодежи муниципального района "Балейский район" на 2022-2024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19 147,87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494149"/>
                  </a:ext>
                </a:extLst>
              </a:tr>
              <a:tr h="46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«Молодёжь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Балейского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2019-2023 годы»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752733"/>
                  </a:ext>
                </a:extLst>
              </a:tr>
              <a:tr h="26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Балейского района (2020-2024 годы)"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110 548,61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956520"/>
                  </a:ext>
                </a:extLst>
              </a:tr>
              <a:tr h="46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 организации учета муниципальной собственности муниципального района "Балейский район" на 2023-2025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172 503,00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4176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7772400" cy="5306144"/>
          </a:xfrm>
        </p:spPr>
        <p:txBody>
          <a:bodyPr/>
          <a:lstStyle/>
          <a:p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40297"/>
              </p:ext>
            </p:extLst>
          </p:nvPr>
        </p:nvGraphicFramePr>
        <p:xfrm>
          <a:off x="-36512" y="-27384"/>
          <a:ext cx="9180512" cy="6309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643">
                  <a:extLst>
                    <a:ext uri="{9D8B030D-6E8A-4147-A177-3AD203B41FA5}">
                      <a16:colId xmlns:a16="http://schemas.microsoft.com/office/drawing/2014/main" val="877229125"/>
                    </a:ext>
                  </a:extLst>
                </a:gridCol>
                <a:gridCol w="7286803">
                  <a:extLst>
                    <a:ext uri="{9D8B030D-6E8A-4147-A177-3AD203B41FA5}">
                      <a16:colId xmlns:a16="http://schemas.microsoft.com/office/drawing/2014/main" val="798972935"/>
                    </a:ext>
                  </a:extLst>
                </a:gridCol>
                <a:gridCol w="1188066">
                  <a:extLst>
                    <a:ext uri="{9D8B030D-6E8A-4147-A177-3AD203B41FA5}">
                      <a16:colId xmlns:a16="http://schemas.microsoft.com/office/drawing/2014/main" val="4146970967"/>
                    </a:ext>
                  </a:extLst>
                </a:gridCol>
              </a:tblGrid>
              <a:tr h="904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u="sng" baseline="0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муниципального района «Балейский район» </a:t>
                      </a:r>
                      <a:r>
                        <a:rPr lang="ru-RU" sz="1400" b="1" u="sng" dirty="0">
                          <a:ln w="1905">
                            <a:noFill/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муниципальным программам в 2023г.</a:t>
                      </a:r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16329"/>
                  </a:ext>
                </a:extLst>
              </a:tr>
              <a:tr h="293668"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202177"/>
                  </a:ext>
                </a:extLst>
              </a:tr>
              <a:tr h="894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экологической безопасности окружающей среды и населения </a:t>
                      </a:r>
                      <a:b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района "Балейский район" при обращении с отходами производства и потребления (2021 - 2023 г.)"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01798"/>
                  </a:ext>
                </a:extLst>
              </a:tr>
              <a:tr h="599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физической культуры и спорта в муниципальном районе "Балейский район" на 2020 - 2024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4715"/>
                  </a:ext>
                </a:extLst>
              </a:tr>
              <a:tr h="557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 профилактике правонарушений на территории муниципального района "Балейский район" на 2021-2025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266 138,00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216573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"Энергосбережение и повышение энергетической эффективности (2021- 2025 годы)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83660"/>
                  </a:ext>
                </a:extLst>
              </a:tr>
              <a:tr h="47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 «Чистая вода на 2022-2024 годы»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49 482,00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659744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"Комплексное развитие сельских территорий Балейского района на 2021-2025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5 949,14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55271"/>
                  </a:ext>
                </a:extLst>
              </a:tr>
              <a:tr h="53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"Ремонт дорог и содержание сети автомобильных дорог общего пользования местного значения муниципального района "Балейский район на 2021-2023 года"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3 572 006,14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208227"/>
                  </a:ext>
                </a:extLst>
              </a:tr>
              <a:tr h="529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жильём молодых семей муниципального района «Балейский район» в 2023-2025 годах»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435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педагогическими кадрами образовательных</a:t>
                      </a:r>
                      <a:r>
                        <a:rPr lang="ru-RU" sz="140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муниципального района «Балейский район» на 2022-2024 годы»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69 120,00</a:t>
                      </a: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1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5 129 937,37</a:t>
                      </a:r>
                    </a:p>
                  </a:txBody>
                  <a:tcPr marL="5490" marR="5490" marT="54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24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31378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57" y="115422"/>
            <a:ext cx="8882123" cy="7212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u="sng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бюджета муниципального района «Балейский район»</a:t>
            </a:r>
            <a:endParaRPr lang="ru-RU" sz="2800" b="1" u="sng" dirty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8128599"/>
              </p:ext>
            </p:extLst>
          </p:nvPr>
        </p:nvGraphicFramePr>
        <p:xfrm>
          <a:off x="683568" y="1700807"/>
          <a:ext cx="7416824" cy="452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110513"/>
            <a:ext cx="8964488" cy="25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муниципального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17692596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8969"/>
            <a:ext cx="87129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9049"/>
            <a:ext cx="4104456" cy="156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2528148"/>
            <a:ext cx="9001000" cy="3997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673450, Забайкальский край, г. Балей, ул. Ленина, 24</a:t>
            </a:r>
          </a:p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8(30232) 5-10-59, 5-15-99</a:t>
            </a:r>
          </a:p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baley@bk.ru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0326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/>
          <p:cNvSpPr txBox="1">
            <a:spLocks noChangeArrowheads="1"/>
          </p:cNvSpPr>
          <p:nvPr/>
        </p:nvSpPr>
        <p:spPr bwMode="auto">
          <a:xfrm>
            <a:off x="571500" y="214290"/>
            <a:ext cx="800494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Бюджетный процесс –ежегодное формирование и </a:t>
            </a:r>
          </a:p>
          <a:p>
            <a:pPr algn="ctr"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исполнение бюджета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5" y="1071563"/>
            <a:ext cx="7215188" cy="7143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Утверждение бюджета на очередной финансовый год и плановый период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5165" y="2132856"/>
            <a:ext cx="7215188" cy="7143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Исполнение бюджета в текущем году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97089" y="3143250"/>
            <a:ext cx="7286625" cy="7858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65313" y="4365104"/>
            <a:ext cx="7358062" cy="7143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Утверждение отчета об исполнении бюджета предыдущего год</a:t>
            </a:r>
            <a:r>
              <a:rPr lang="ru-RU" dirty="0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6750" y="5517232"/>
            <a:ext cx="7286625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Рассмотрение проекта бюджета на очередной год и плановый период</a:t>
            </a:r>
          </a:p>
        </p:txBody>
      </p:sp>
      <p:sp>
        <p:nvSpPr>
          <p:cNvPr id="4108" name="TextBox 19"/>
          <p:cNvSpPr txBox="1">
            <a:spLocks noChangeArrowheads="1"/>
          </p:cNvSpPr>
          <p:nvPr/>
        </p:nvSpPr>
        <p:spPr bwMode="auto">
          <a:xfrm>
            <a:off x="3000375" y="371475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393782" y="2708920"/>
            <a:ext cx="500062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428625" y="1571624"/>
            <a:ext cx="142875" cy="430279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428625" y="5871913"/>
            <a:ext cx="1071562" cy="28575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7746059" y="3841229"/>
            <a:ext cx="500063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8123313" y="4964385"/>
            <a:ext cx="500062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858000" y="1714500"/>
            <a:ext cx="500063" cy="571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686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76BD46-2774-45B9-D765-348C7377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064896" cy="5616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Исполнение бюджета- </a:t>
            </a:r>
            <a:r>
              <a:rPr lang="ru-RU" dirty="0"/>
              <a:t>это</a:t>
            </a:r>
            <a:r>
              <a:rPr lang="ru-RU" b="1" dirty="0"/>
              <a:t> </a:t>
            </a:r>
            <a:r>
              <a:rPr lang="ru-RU" dirty="0"/>
              <a:t>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течении финансового года.</a:t>
            </a:r>
          </a:p>
          <a:p>
            <a:pPr marL="0" indent="0" algn="just">
              <a:buNone/>
            </a:pPr>
            <a:r>
              <a:rPr lang="ru-RU" dirty="0"/>
              <a:t>Исполнение бюджета 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marL="0" indent="0" algn="just">
              <a:buNone/>
            </a:pPr>
            <a:r>
              <a:rPr lang="ru-RU" b="1" dirty="0"/>
              <a:t>Можно выделить следующие этапы исполнения бюджета: </a:t>
            </a:r>
          </a:p>
          <a:p>
            <a:pPr algn="just"/>
            <a:r>
              <a:rPr lang="ru-RU" b="1" i="1" dirty="0"/>
              <a:t>Исполнение бюджета по доходам,</a:t>
            </a:r>
          </a:p>
          <a:p>
            <a:pPr algn="just"/>
            <a:r>
              <a:rPr lang="ru-RU" b="1" i="1" dirty="0"/>
              <a:t> Исполнение по расходам, </a:t>
            </a:r>
          </a:p>
          <a:p>
            <a:pPr algn="just"/>
            <a:r>
              <a:rPr lang="ru-RU" b="1" i="1" dirty="0"/>
              <a:t>Составление и утверждение отчета об исполнении бюджета.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BD9918-2F02-F293-E57F-05889376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89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30720"/>
            <a:ext cx="8856984" cy="60346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Администратор доходов бюджета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 государственной власти, орган местного самоуправления, орган местной администрации, орган управления государственным внебюджетным фондом, ЦБ РФ,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пеней и штрафов по ним, являющихся доходами бюджетов бюджетной системы РФ.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Доходы бюджета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поступающие в бюджет, за исключением средств, являющихся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Бюджетным кодексом РФ источниками финансирования дефицита бюджета.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обязательный, индивидуально безвозмездный платеж, взимаемый с физических и юридических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для финансового обеспечения деятельности государства и (или) муниципальных образований.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Налоговые доходы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предусмотренных законодательством РФ о налогах и сборах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федеральных налогов и сборов, в том числе от налогов, предусмотренных специальными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налоговыми режимами, региональных и местных налогов, а также пеней и штрафов по ним.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Неналоговые доходы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государственной или муниципальной собственности, доходы от продажи имущества (кроме акций и иных форм участия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капитале, государственных запасов драгоценных металлов и драгоценных камней), находящегося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или муниципальной собственности, доходы от платных услуг, оказываемых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казенными учреждениями, средства, полученные в результате применения мер гражданско-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правовой, административной и уголовной ответственности, в том числе штрафы, </a:t>
            </a:r>
          </a:p>
          <a:p>
            <a:pPr marL="0" indent="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конфискации, компенсации и иные суммы принудительного изъятия.</a:t>
            </a:r>
            <a:r>
              <a:rPr lang="ru-RU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14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14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14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14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Clr>
                <a:srgbClr val="0BD0D9"/>
              </a:buClr>
              <a:buNone/>
            </a:pPr>
            <a:endParaRPr lang="ru-RU" sz="1400" b="1" i="1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ru-RU" sz="1400" b="1" i="1" dirty="0"/>
              <a:t>	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696" y="7501"/>
            <a:ext cx="191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1755723" cy="17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55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6" y="566718"/>
            <a:ext cx="9124304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Безвозмездные поступления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 на безвозмездной основе из бюджетов других уровней (межбюджетные трансферты), от физических и юридических лиц.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Дотация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межбюджетный трансферт, предоставляемый на безвозмездной и безвозвратной основе без установления направлений и (или) условий их использования. Дотации выделяются из бюджета вышестоящего уровня в случаях, если закрепленных и регулирующих доходов не достаточно для формирования минимального бюджета нижестоящего территориального уровня.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Субсидия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 межбюджетный трансферт ,предоставляемый в целях софинансирования расходных обязательств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 межбюджетный трансферт ,предоставляемый в целях финансового обеспечения расходных обязательств  по переданным полномочиям. Имеет конкретные цели; в отличие от дотации (которая не имеет цели в принципе) подлежат возврату в случае отклонения от цели.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Расходы бюджета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другие), за исключением средств, являющихся в соответствии с Бюджетным кодексом РФ источниками финансирования дефицита бюджета.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Главный распорядитель бюджетных средств (ГРБС)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 государственной власти,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Государственная (муниципальная) программа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мероприятий (взаимоувязанных по задачам, срокам осуществления и ресурсам) и инструментов государственной политики, обеспечивающих в рамках реализации ключевых государственных (муниципальных) функций достижение приоритетов и целей государственной (муниципальной) политики в сфере социально-экономического развития и безопасности.</a:t>
            </a:r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над расходами бюджета.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расходов бюджета над его доходами.</a:t>
            </a:r>
          </a:p>
          <a:p>
            <a:pPr marL="13716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ru-RU" sz="1400" dirty="0"/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696" y="7501"/>
            <a:ext cx="191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92696"/>
            <a:ext cx="1639091" cy="16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38239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5FB3C-60C4-2404-F16A-F7FCF7C3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81A08-41E4-795B-7863-47846956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3A289E-7E5A-027D-A837-776E985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38455">
            <a:extLst>
              <a:ext uri="{FF2B5EF4-FFF2-40B4-BE49-F238E27FC236}">
                <a16:creationId xmlns:a16="http://schemas.microsoft.com/office/drawing/2014/main" id="{97086B14-E80E-1E9B-EB1A-CD1F9DE89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47" y="0"/>
            <a:ext cx="9120953" cy="695739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A9BAB7E-8CAD-55C7-1635-F4BC22F3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16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9225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29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бюджетного процесса</a:t>
            </a:r>
            <a:endParaRPr lang="ru-RU" sz="3600" b="1" u="sng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777332"/>
              </p:ext>
            </p:extLst>
          </p:nvPr>
        </p:nvGraphicFramePr>
        <p:xfrm>
          <a:off x="107504" y="764704"/>
          <a:ext cx="8928992" cy="53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073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88640"/>
            <a:ext cx="8928992" cy="893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 Балейского муниципального района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CBA7-B92B-47F1-AFE9-A315DDB360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AutoShape 64"/>
          <p:cNvSpPr>
            <a:spLocks noChangeArrowheads="1"/>
          </p:cNvSpPr>
          <p:nvPr/>
        </p:nvSpPr>
        <p:spPr bwMode="gray">
          <a:xfrm rot="18754339">
            <a:off x="5148816" y="2596885"/>
            <a:ext cx="792163" cy="283108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gray">
          <a:xfrm rot="13561200">
            <a:off x="3239932" y="251272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gray">
          <a:xfrm rot="5400000">
            <a:off x="4062646" y="466596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gray">
          <a:xfrm rot="1252062">
            <a:off x="5329412" y="39110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69"/>
          <p:cNvSpPr>
            <a:spLocks noChangeArrowheads="1"/>
          </p:cNvSpPr>
          <p:nvPr/>
        </p:nvSpPr>
        <p:spPr bwMode="gray">
          <a:xfrm rot="9734088">
            <a:off x="2997199" y="392229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70"/>
          <p:cNvSpPr>
            <a:spLocks noChangeArrowheads="1"/>
          </p:cNvSpPr>
          <p:nvPr/>
        </p:nvSpPr>
        <p:spPr bwMode="gray">
          <a:xfrm>
            <a:off x="2643188" y="1690688"/>
            <a:ext cx="3743325" cy="374491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" name="Oval 72"/>
          <p:cNvSpPr>
            <a:spLocks noChangeArrowheads="1"/>
          </p:cNvSpPr>
          <p:nvPr/>
        </p:nvSpPr>
        <p:spPr bwMode="gray">
          <a:xfrm>
            <a:off x="4278545" y="5255419"/>
            <a:ext cx="360363" cy="360362"/>
          </a:xfrm>
          <a:prstGeom prst="ellipse">
            <a:avLst/>
          </a:prstGeom>
          <a:gradFill rotWithShape="1">
            <a:gsLst>
              <a:gs pos="0">
                <a:srgbClr val="4DC9B1"/>
              </a:gs>
              <a:gs pos="100000">
                <a:srgbClr val="4DC9B1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6090500" y="1597523"/>
            <a:ext cx="2790084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долгом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 flipH="1">
            <a:off x="107499" y="1196752"/>
            <a:ext cx="2989181" cy="1477328"/>
          </a:xfrm>
          <a:prstGeom prst="rect">
            <a:avLst/>
          </a:prstGeom>
          <a:solidFill>
            <a:srgbClr val="FFFFCC"/>
          </a:solidFill>
          <a:ln>
            <a:solidFill>
              <a:srgbClr val="FFFF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устойчивости бюджетной системы муниципального района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6405445" y="3586956"/>
            <a:ext cx="2559043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и бюджетного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43777" y="3657101"/>
            <a:ext cx="264318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расходов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887493" y="5615781"/>
            <a:ext cx="7174465" cy="369332"/>
          </a:xfrm>
          <a:prstGeom prst="rect">
            <a:avLst/>
          </a:prstGeom>
          <a:solidFill>
            <a:srgbClr val="99FF99"/>
          </a:solidFill>
          <a:ln>
            <a:solidFill>
              <a:srgbClr val="00CC99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программного метода планирования расходов</a:t>
            </a:r>
          </a:p>
        </p:txBody>
      </p:sp>
      <p:sp>
        <p:nvSpPr>
          <p:cNvPr id="20" name="Oval 84"/>
          <p:cNvSpPr>
            <a:spLocks noChangeArrowheads="1"/>
          </p:cNvSpPr>
          <p:nvPr/>
        </p:nvSpPr>
        <p:spPr bwMode="gray">
          <a:xfrm>
            <a:off x="6053442" y="4118766"/>
            <a:ext cx="360362" cy="36036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87"/>
          <p:cNvSpPr>
            <a:spLocks noChangeArrowheads="1"/>
          </p:cNvSpPr>
          <p:nvPr/>
        </p:nvSpPr>
        <p:spPr bwMode="gray">
          <a:xfrm>
            <a:off x="5725493" y="2175453"/>
            <a:ext cx="360362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90"/>
          <p:cNvSpPr>
            <a:spLocks noChangeArrowheads="1"/>
          </p:cNvSpPr>
          <p:nvPr/>
        </p:nvSpPr>
        <p:spPr bwMode="gray">
          <a:xfrm>
            <a:off x="3096681" y="2091679"/>
            <a:ext cx="360362" cy="360363"/>
          </a:xfrm>
          <a:prstGeom prst="ellipse">
            <a:avLst/>
          </a:prstGeom>
          <a:gradFill rotWithShape="1">
            <a:gsLst>
              <a:gs pos="0">
                <a:srgbClr val="EDD947"/>
              </a:gs>
              <a:gs pos="100000">
                <a:srgbClr val="EDD947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Oval 93"/>
          <p:cNvSpPr>
            <a:spLocks noChangeArrowheads="1"/>
          </p:cNvSpPr>
          <p:nvPr/>
        </p:nvSpPr>
        <p:spPr bwMode="gray">
          <a:xfrm>
            <a:off x="2686965" y="4068762"/>
            <a:ext cx="360362" cy="360363"/>
          </a:xfrm>
          <a:prstGeom prst="ellipse">
            <a:avLst/>
          </a:prstGeom>
          <a:gradFill rotWithShape="1">
            <a:gsLst>
              <a:gs pos="0">
                <a:srgbClr val="82B820"/>
              </a:gs>
              <a:gs pos="100000">
                <a:srgbClr val="82B820">
                  <a:gamma/>
                  <a:shade val="7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95"/>
          <p:cNvGrpSpPr>
            <a:grpSpLocks/>
          </p:cNvGrpSpPr>
          <p:nvPr/>
        </p:nvGrpSpPr>
        <p:grpSpPr bwMode="auto">
          <a:xfrm>
            <a:off x="3429000" y="2503488"/>
            <a:ext cx="2160588" cy="2160587"/>
            <a:chOff x="2238" y="1769"/>
            <a:chExt cx="1361" cy="1361"/>
          </a:xfrm>
        </p:grpSpPr>
        <p:sp>
          <p:nvSpPr>
            <p:cNvPr id="25" name="Oval 96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97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98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8" name="Oval 99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00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102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103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104"/>
              <p:cNvSpPr>
                <a:spLocks noChangeArrowheads="1"/>
              </p:cNvSpPr>
              <p:nvPr/>
            </p:nvSpPr>
            <p:spPr bwMode="auto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4787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17205</TotalTime>
  <Words>2381</Words>
  <Application>Microsoft Office PowerPoint</Application>
  <PresentationFormat>Экран (4:3)</PresentationFormat>
  <Paragraphs>479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бюджетного процесса</vt:lpstr>
      <vt:lpstr>Основные приоритеты бюджетной и налоговой политики Балейского муниципального района</vt:lpstr>
      <vt:lpstr>Презентация PowerPoint</vt:lpstr>
      <vt:lpstr>Презентация PowerPoint</vt:lpstr>
      <vt:lpstr>Структура доходов бюджета муниципального района «Балейский район" в 2023 году</vt:lpstr>
      <vt:lpstr>Объем доходов бюджета муниципального  района  «Балейский  район» в 2023 году</vt:lpstr>
      <vt:lpstr>Презентация PowerPoint</vt:lpstr>
      <vt:lpstr>Презентация PowerPoint</vt:lpstr>
      <vt:lpstr>Расходы Балейского муниципального района</vt:lpstr>
      <vt:lpstr>РАСХОДЫ</vt:lpstr>
      <vt:lpstr>Расходы бюджета по разделам и подразделам бюджетной классификации </vt:lpstr>
      <vt:lpstr>Структура расходов бюджета  в 2023 году – 1 326 774,80 тыс. руб. в т.ч.</vt:lpstr>
      <vt:lpstr>Презентация PowerPoint</vt:lpstr>
      <vt:lpstr>Презентация PowerPoint</vt:lpstr>
      <vt:lpstr>Муниципальный долг бюджета муниципального района «Балейский район»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Давыдова</dc:creator>
  <cp:lastModifiedBy>е</cp:lastModifiedBy>
  <cp:revision>1501</cp:revision>
  <cp:lastPrinted>2025-02-17T02:49:01Z</cp:lastPrinted>
  <dcterms:created xsi:type="dcterms:W3CDTF">2014-11-13T03:58:22Z</dcterms:created>
  <dcterms:modified xsi:type="dcterms:W3CDTF">2025-02-17T06:05:30Z</dcterms:modified>
</cp:coreProperties>
</file>